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27_B1FBEE58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25_E9769B3B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4"/>
  </p:sldMasterIdLst>
  <p:notesMasterIdLst>
    <p:notesMasterId r:id="rId60"/>
  </p:notesMasterIdLst>
  <p:sldIdLst>
    <p:sldId id="256" r:id="rId5"/>
    <p:sldId id="257" r:id="rId6"/>
    <p:sldId id="261" r:id="rId7"/>
    <p:sldId id="311" r:id="rId8"/>
    <p:sldId id="331" r:id="rId9"/>
    <p:sldId id="330" r:id="rId10"/>
    <p:sldId id="262" r:id="rId11"/>
    <p:sldId id="328" r:id="rId12"/>
    <p:sldId id="309" r:id="rId13"/>
    <p:sldId id="358" r:id="rId14"/>
    <p:sldId id="295" r:id="rId15"/>
    <p:sldId id="269" r:id="rId16"/>
    <p:sldId id="294" r:id="rId17"/>
    <p:sldId id="297" r:id="rId18"/>
    <p:sldId id="296" r:id="rId19"/>
    <p:sldId id="293" r:id="rId20"/>
    <p:sldId id="298" r:id="rId21"/>
    <p:sldId id="306" r:id="rId22"/>
    <p:sldId id="300" r:id="rId23"/>
    <p:sldId id="332" r:id="rId24"/>
    <p:sldId id="359" r:id="rId25"/>
    <p:sldId id="360" r:id="rId26"/>
    <p:sldId id="310" r:id="rId27"/>
    <p:sldId id="266" r:id="rId28"/>
    <p:sldId id="361" r:id="rId29"/>
    <p:sldId id="278" r:id="rId30"/>
    <p:sldId id="362" r:id="rId31"/>
    <p:sldId id="363" r:id="rId32"/>
    <p:sldId id="357" r:id="rId33"/>
    <p:sldId id="283" r:id="rId34"/>
    <p:sldId id="321" r:id="rId35"/>
    <p:sldId id="338" r:id="rId36"/>
    <p:sldId id="316" r:id="rId37"/>
    <p:sldId id="334" r:id="rId38"/>
    <p:sldId id="318" r:id="rId39"/>
    <p:sldId id="320" r:id="rId40"/>
    <p:sldId id="336" r:id="rId41"/>
    <p:sldId id="337" r:id="rId42"/>
    <p:sldId id="339" r:id="rId43"/>
    <p:sldId id="341" r:id="rId44"/>
    <p:sldId id="342" r:id="rId45"/>
    <p:sldId id="343" r:id="rId46"/>
    <p:sldId id="348" r:id="rId47"/>
    <p:sldId id="349" r:id="rId48"/>
    <p:sldId id="350" r:id="rId49"/>
    <p:sldId id="345" r:id="rId50"/>
    <p:sldId id="351" r:id="rId51"/>
    <p:sldId id="352" r:id="rId52"/>
    <p:sldId id="346" r:id="rId53"/>
    <p:sldId id="347" r:id="rId54"/>
    <p:sldId id="340" r:id="rId55"/>
    <p:sldId id="353" r:id="rId56"/>
    <p:sldId id="354" r:id="rId57"/>
    <p:sldId id="355" r:id="rId58"/>
    <p:sldId id="356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onsolas" panose="020B0609020204030204" pitchFamily="49" charset="0"/>
      <p:regular r:id="rId65"/>
      <p:bold r:id="rId66"/>
      <p:italic r:id="rId67"/>
      <p:boldItalic r:id="rId68"/>
    </p:embeddedFont>
    <p:embeddedFont>
      <p:font typeface="Inter" panose="020B0604020202020204" charset="0"/>
      <p:regular r:id="rId69"/>
      <p:bold r:id="rId70"/>
    </p:embeddedFont>
    <p:embeddedFont>
      <p:font typeface="JetBrains Mono" panose="020B0604020202020204" charset="0"/>
      <p:regular r:id="rId71"/>
      <p:bold r:id="rId72"/>
      <p:italic r:id="rId73"/>
      <p:boldItalic r:id="rId74"/>
    </p:embeddedFont>
    <p:embeddedFont>
      <p:font typeface="Roboto" panose="020B060402020202020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09" roundtripDataSignature="AMtx7mh75EINJcZLEiz3opFrdq7Hm4M5m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EC66911-7FB3-4D4A-B3D3-13E26BA0E44E}" name="Lakshminarayanan Karthik Nagaraj /IT" initials="L/" userId="S::s10242576@connect.np.edu.sg::1344caf8-568e-4d77-8dc5-97f8cf2622cc" providerId="AD"/>
  <p188:author id="{427EDB52-8411-DE9D-C86C-814A76E2A2F7}" name="Ang Jeyvian /CSF" initials="AJ/" userId="S::s10243175@connect.np.edu.sg::1bcd69b8-2339-4ab6-a6cd-6b41a1bd71bd" providerId="AD"/>
  <p188:author id="{6C81F655-79BD-5712-6CB0-00C28FA96F4E}" name="Lim Hui Xiang /IT" initials="LHX/" userId="S::s10242598@connect.np.edu.sg::d1b0750a-c455-4e05-b8db-cbc77a1dc4c6" providerId="AD"/>
  <p188:author id="{EDF570AD-53CC-B916-3130-4918FC0AD0E5}" name="Arash Nur Iman Mohd Ali Shaifuddin /IT" initials="ANIMAS/" userId="S::s10240050@connect.np.edu.sg::fbc6c991-0668-4fad-ae25-e228608aa33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DCFE"/>
    <a:srgbClr val="CCCCCC"/>
    <a:srgbClr val="D5D300"/>
    <a:srgbClr val="F7A615"/>
    <a:srgbClr val="F9A315"/>
    <a:srgbClr val="FBD80A"/>
    <a:srgbClr val="CF65BD"/>
    <a:srgbClr val="D2E6A0"/>
    <a:srgbClr val="A787BF"/>
    <a:srgbClr val="4E8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2AF81-4008-45C7-B1D4-E16C967DD5BA}" v="21" dt="2023-06-02T11:25:04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12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4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113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7.fntdata"/><Relationship Id="rId11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1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14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customschemas.google.com/relationships/presentationmetadata" Target="metadata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6.fntdata"/><Relationship Id="rId7" Type="http://schemas.openxmlformats.org/officeDocument/2006/relationships/slide" Target="slides/slide3.xml"/><Relationship Id="rId71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6.fntdata"/><Relationship Id="rId110" Type="http://schemas.openxmlformats.org/officeDocument/2006/relationships/presProps" Target="presProps.xml"/><Relationship Id="rId115" Type="http://schemas.microsoft.com/office/2015/10/relationships/revisionInfo" Target="revisionInfo.xml"/><Relationship Id="rId61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 Jeyvian /CSF" userId="1bcd69b8-2339-4ab6-a6cd-6b41a1bd71bd" providerId="ADAL" clId="{2FC2AF81-4008-45C7-B1D4-E16C967DD5BA}"/>
    <pc:docChg chg="undo custSel addSld delSld modSld sldOrd">
      <pc:chgData name="Ang Jeyvian /CSF" userId="1bcd69b8-2339-4ab6-a6cd-6b41a1bd71bd" providerId="ADAL" clId="{2FC2AF81-4008-45C7-B1D4-E16C967DD5BA}" dt="2023-06-02T11:25:04.391" v="174" actId="20577"/>
      <pc:docMkLst>
        <pc:docMk/>
      </pc:docMkLst>
      <pc:sldChg chg="modSp mod delCm">
        <pc:chgData name="Ang Jeyvian /CSF" userId="1bcd69b8-2339-4ab6-a6cd-6b41a1bd71bd" providerId="ADAL" clId="{2FC2AF81-4008-45C7-B1D4-E16C967DD5BA}" dt="2023-06-02T05:30:34.158" v="158" actId="20577"/>
        <pc:sldMkLst>
          <pc:docMk/>
          <pc:sldMk cId="0" sldId="257"/>
        </pc:sldMkLst>
        <pc:spChg chg="mod">
          <ac:chgData name="Ang Jeyvian /CSF" userId="1bcd69b8-2339-4ab6-a6cd-6b41a1bd71bd" providerId="ADAL" clId="{2FC2AF81-4008-45C7-B1D4-E16C967DD5BA}" dt="2023-06-02T05:30:34.158" v="158" actId="20577"/>
          <ac:spMkLst>
            <pc:docMk/>
            <pc:sldMk cId="0" sldId="257"/>
            <ac:spMk id="4" creationId="{D869AEDA-AFAB-947F-8CB2-BD8F44AEEE7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ng Jeyvian /CSF" userId="1bcd69b8-2339-4ab6-a6cd-6b41a1bd71bd" providerId="ADAL" clId="{2FC2AF81-4008-45C7-B1D4-E16C967DD5BA}" dt="2023-06-02T05:14:24.366" v="3"/>
              <pc2:cmMkLst xmlns:pc2="http://schemas.microsoft.com/office/powerpoint/2019/9/main/command">
                <pc:docMk/>
                <pc:sldMk cId="0" sldId="257"/>
                <pc2:cmMk id="{F5CA84B3-9114-447E-AC67-B079ADCCAB17}"/>
              </pc2:cmMkLst>
            </pc226:cmChg>
          </p:ext>
        </pc:ext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0" sldId="258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0" sldId="259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3565786433" sldId="263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4115957893" sldId="264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1051708445" sldId="265"/>
        </pc:sldMkLst>
      </pc:sldChg>
      <pc:sldChg chg="delCm">
        <pc:chgData name="Ang Jeyvian /CSF" userId="1bcd69b8-2339-4ab6-a6cd-6b41a1bd71bd" providerId="ADAL" clId="{2FC2AF81-4008-45C7-B1D4-E16C967DD5BA}" dt="2023-06-02T05:14:44.867" v="7"/>
        <pc:sldMkLst>
          <pc:docMk/>
          <pc:sldMk cId="752307090" sldId="2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ng Jeyvian /CSF" userId="1bcd69b8-2339-4ab6-a6cd-6b41a1bd71bd" providerId="ADAL" clId="{2FC2AF81-4008-45C7-B1D4-E16C967DD5BA}" dt="2023-06-02T05:14:44.867" v="7"/>
              <pc2:cmMkLst xmlns:pc2="http://schemas.microsoft.com/office/powerpoint/2019/9/main/command">
                <pc:docMk/>
                <pc:sldMk cId="752307090" sldId="266"/>
                <pc2:cmMk id="{0F012888-46F3-4E2D-A55E-0226713DF32B}"/>
              </pc2:cmMkLst>
            </pc226:cmChg>
          </p:ext>
        </pc:ext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88419774" sldId="271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2630975892" sldId="272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2404757780" sldId="273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3221017299" sldId="274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3737512089" sldId="275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1618532775" sldId="276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2290301458" sldId="277"/>
        </pc:sldMkLst>
      </pc:sldChg>
      <pc:sldChg chg="addSp delSp modSp mod">
        <pc:chgData name="Ang Jeyvian /CSF" userId="1bcd69b8-2339-4ab6-a6cd-6b41a1bd71bd" providerId="ADAL" clId="{2FC2AF81-4008-45C7-B1D4-E16C967DD5BA}" dt="2023-06-02T05:24:10.544" v="96" actId="1076"/>
        <pc:sldMkLst>
          <pc:docMk/>
          <pc:sldMk cId="417048063" sldId="278"/>
        </pc:sldMkLst>
        <pc:spChg chg="mod">
          <ac:chgData name="Ang Jeyvian /CSF" userId="1bcd69b8-2339-4ab6-a6cd-6b41a1bd71bd" providerId="ADAL" clId="{2FC2AF81-4008-45C7-B1D4-E16C967DD5BA}" dt="2023-06-02T05:22:16.985" v="75" actId="1035"/>
          <ac:spMkLst>
            <pc:docMk/>
            <pc:sldMk cId="417048063" sldId="278"/>
            <ac:spMk id="3" creationId="{60EAF1CA-F3DE-C328-F6DB-F6962B3D2043}"/>
          </ac:spMkLst>
        </pc:spChg>
        <pc:spChg chg="del">
          <ac:chgData name="Ang Jeyvian /CSF" userId="1bcd69b8-2339-4ab6-a6cd-6b41a1bd71bd" providerId="ADAL" clId="{2FC2AF81-4008-45C7-B1D4-E16C967DD5BA}" dt="2023-06-02T05:17:05.059" v="16" actId="478"/>
          <ac:spMkLst>
            <pc:docMk/>
            <pc:sldMk cId="417048063" sldId="278"/>
            <ac:spMk id="4" creationId="{192A9F0A-E0E2-95F2-33B0-E75BFEA8FBD0}"/>
          </ac:spMkLst>
        </pc:spChg>
        <pc:spChg chg="add del mod">
          <ac:chgData name="Ang Jeyvian /CSF" userId="1bcd69b8-2339-4ab6-a6cd-6b41a1bd71bd" providerId="ADAL" clId="{2FC2AF81-4008-45C7-B1D4-E16C967DD5BA}" dt="2023-06-02T05:17:07.179" v="17" actId="478"/>
          <ac:spMkLst>
            <pc:docMk/>
            <pc:sldMk cId="417048063" sldId="278"/>
            <ac:spMk id="8" creationId="{3085E5BB-04E4-D3B7-191A-DDC5856D5D94}"/>
          </ac:spMkLst>
        </pc:spChg>
        <pc:picChg chg="add del mod modCrop">
          <ac:chgData name="Ang Jeyvian /CSF" userId="1bcd69b8-2339-4ab6-a6cd-6b41a1bd71bd" providerId="ADAL" clId="{2FC2AF81-4008-45C7-B1D4-E16C967DD5BA}" dt="2023-06-02T05:22:56.655" v="80" actId="478"/>
          <ac:picMkLst>
            <pc:docMk/>
            <pc:sldMk cId="417048063" sldId="278"/>
            <ac:picMk id="6" creationId="{FBF1E134-54DD-EDCC-C43D-2FF6D67EEAF4}"/>
          </ac:picMkLst>
        </pc:picChg>
        <pc:picChg chg="add del mod modCrop">
          <ac:chgData name="Ang Jeyvian /CSF" userId="1bcd69b8-2339-4ab6-a6cd-6b41a1bd71bd" providerId="ADAL" clId="{2FC2AF81-4008-45C7-B1D4-E16C967DD5BA}" dt="2023-06-02T05:23:48.764" v="88" actId="478"/>
          <ac:picMkLst>
            <pc:docMk/>
            <pc:sldMk cId="417048063" sldId="278"/>
            <ac:picMk id="10" creationId="{4FB51A52-E385-5FF3-BEDB-92CFD6DC1793}"/>
          </ac:picMkLst>
        </pc:picChg>
        <pc:picChg chg="add mod modCrop">
          <ac:chgData name="Ang Jeyvian /CSF" userId="1bcd69b8-2339-4ab6-a6cd-6b41a1bd71bd" providerId="ADAL" clId="{2FC2AF81-4008-45C7-B1D4-E16C967DD5BA}" dt="2023-06-02T05:24:10.544" v="96" actId="1076"/>
          <ac:picMkLst>
            <pc:docMk/>
            <pc:sldMk cId="417048063" sldId="278"/>
            <ac:picMk id="12" creationId="{7A11F391-A542-AA74-C3CB-8A2A5EFF0633}"/>
          </ac:picMkLst>
        </pc:picChg>
      </pc:sldChg>
      <pc:sldChg chg="addSp delSp modSp add del mod ord">
        <pc:chgData name="Ang Jeyvian /CSF" userId="1bcd69b8-2339-4ab6-a6cd-6b41a1bd71bd" providerId="ADAL" clId="{2FC2AF81-4008-45C7-B1D4-E16C967DD5BA}" dt="2023-06-02T05:29:07.265" v="140" actId="20577"/>
        <pc:sldMkLst>
          <pc:docMk/>
          <pc:sldMk cId="2549154630" sldId="283"/>
        </pc:sldMkLst>
        <pc:spChg chg="mod">
          <ac:chgData name="Ang Jeyvian /CSF" userId="1bcd69b8-2339-4ab6-a6cd-6b41a1bd71bd" providerId="ADAL" clId="{2FC2AF81-4008-45C7-B1D4-E16C967DD5BA}" dt="2023-06-02T05:29:07.265" v="140" actId="20577"/>
          <ac:spMkLst>
            <pc:docMk/>
            <pc:sldMk cId="2549154630" sldId="283"/>
            <ac:spMk id="3" creationId="{28E002FC-248B-E05B-D267-F73B6B1B9858}"/>
          </ac:spMkLst>
        </pc:spChg>
        <pc:spChg chg="del">
          <ac:chgData name="Ang Jeyvian /CSF" userId="1bcd69b8-2339-4ab6-a6cd-6b41a1bd71bd" providerId="ADAL" clId="{2FC2AF81-4008-45C7-B1D4-E16C967DD5BA}" dt="2023-06-02T05:21:16.199" v="44" actId="478"/>
          <ac:spMkLst>
            <pc:docMk/>
            <pc:sldMk cId="2549154630" sldId="283"/>
            <ac:spMk id="4" creationId="{FC8080B6-4CE2-B52B-68C6-44DEAD2F76B2}"/>
          </ac:spMkLst>
        </pc:spChg>
        <pc:spChg chg="add del mod">
          <ac:chgData name="Ang Jeyvian /CSF" userId="1bcd69b8-2339-4ab6-a6cd-6b41a1bd71bd" providerId="ADAL" clId="{2FC2AF81-4008-45C7-B1D4-E16C967DD5BA}" dt="2023-06-02T05:21:18.008" v="45" actId="478"/>
          <ac:spMkLst>
            <pc:docMk/>
            <pc:sldMk cId="2549154630" sldId="283"/>
            <ac:spMk id="8" creationId="{60852D56-5FCC-43AB-DFE8-DC59C7DC2C58}"/>
          </ac:spMkLst>
        </pc:spChg>
        <pc:picChg chg="add del mod modCrop">
          <ac:chgData name="Ang Jeyvian /CSF" userId="1bcd69b8-2339-4ab6-a6cd-6b41a1bd71bd" providerId="ADAL" clId="{2FC2AF81-4008-45C7-B1D4-E16C967DD5BA}" dt="2023-06-02T05:28:07.635" v="106" actId="478"/>
          <ac:picMkLst>
            <pc:docMk/>
            <pc:sldMk cId="2549154630" sldId="283"/>
            <ac:picMk id="6" creationId="{8660BDFD-3DEF-AF91-EB67-5351877CB4FC}"/>
          </ac:picMkLst>
        </pc:picChg>
        <pc:picChg chg="add mod modCrop">
          <ac:chgData name="Ang Jeyvian /CSF" userId="1bcd69b8-2339-4ab6-a6cd-6b41a1bd71bd" providerId="ADAL" clId="{2FC2AF81-4008-45C7-B1D4-E16C967DD5BA}" dt="2023-06-02T05:28:22.767" v="113" actId="1076"/>
          <ac:picMkLst>
            <pc:docMk/>
            <pc:sldMk cId="2549154630" sldId="283"/>
            <ac:picMk id="10" creationId="{DFCF616C-3C08-5F8F-6C8F-39EEF5D490B8}"/>
          </ac:picMkLst>
        </pc:picChg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3296444871" sldId="287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1587356297" sldId="288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1817710796" sldId="289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3785906041" sldId="290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1019136501" sldId="291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1439007423" sldId="299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1579900406" sldId="301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1401129902" sldId="302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522476944" sldId="307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404777294" sldId="308"/>
        </pc:sldMkLst>
      </pc:sldChg>
      <pc:sldChg chg="delCm">
        <pc:chgData name="Ang Jeyvian /CSF" userId="1bcd69b8-2339-4ab6-a6cd-6b41a1bd71bd" providerId="ADAL" clId="{2FC2AF81-4008-45C7-B1D4-E16C967DD5BA}" dt="2023-06-02T05:14:32.124" v="4"/>
        <pc:sldMkLst>
          <pc:docMk/>
          <pc:sldMk cId="2407696677" sldId="3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ng Jeyvian /CSF" userId="1bcd69b8-2339-4ab6-a6cd-6b41a1bd71bd" providerId="ADAL" clId="{2FC2AF81-4008-45C7-B1D4-E16C967DD5BA}" dt="2023-06-02T05:14:32.124" v="4"/>
              <pc2:cmMkLst xmlns:pc2="http://schemas.microsoft.com/office/powerpoint/2019/9/main/command">
                <pc:docMk/>
                <pc:sldMk cId="2407696677" sldId="309"/>
                <pc2:cmMk id="{1710CEC1-8936-4102-ADD8-65DA307126CD}"/>
              </pc2:cmMkLst>
            </pc226:cmChg>
          </p:ext>
        </pc:extLst>
      </pc:sldChg>
      <pc:sldChg chg="delCm">
        <pc:chgData name="Ang Jeyvian /CSF" userId="1bcd69b8-2339-4ab6-a6cd-6b41a1bd71bd" providerId="ADAL" clId="{2FC2AF81-4008-45C7-B1D4-E16C967DD5BA}" dt="2023-06-02T05:14:41.954" v="6"/>
        <pc:sldMkLst>
          <pc:docMk/>
          <pc:sldMk cId="1864816976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ng Jeyvian /CSF" userId="1bcd69b8-2339-4ab6-a6cd-6b41a1bd71bd" providerId="ADAL" clId="{2FC2AF81-4008-45C7-B1D4-E16C967DD5BA}" dt="2023-06-02T05:14:41.954" v="6"/>
              <pc2:cmMkLst xmlns:pc2="http://schemas.microsoft.com/office/powerpoint/2019/9/main/command">
                <pc:docMk/>
                <pc:sldMk cId="1864816976" sldId="310"/>
                <pc2:cmMk id="{45155A3F-44EB-4B5A-A997-BA9B88ACAD49}"/>
              </pc2:cmMkLst>
            </pc226:cmChg>
          </p:ext>
        </pc:extLst>
      </pc:sldChg>
      <pc:sldChg chg="del ord">
        <pc:chgData name="Ang Jeyvian /CSF" userId="1bcd69b8-2339-4ab6-a6cd-6b41a1bd71bd" providerId="ADAL" clId="{2FC2AF81-4008-45C7-B1D4-E16C967DD5BA}" dt="2023-06-02T05:14:12.342" v="2" actId="47"/>
        <pc:sldMkLst>
          <pc:docMk/>
          <pc:sldMk cId="965750973" sldId="319"/>
        </pc:sldMkLst>
      </pc:sldChg>
      <pc:sldChg chg="del ord">
        <pc:chgData name="Ang Jeyvian /CSF" userId="1bcd69b8-2339-4ab6-a6cd-6b41a1bd71bd" providerId="ADAL" clId="{2FC2AF81-4008-45C7-B1D4-E16C967DD5BA}" dt="2023-06-02T05:14:12.342" v="2" actId="47"/>
        <pc:sldMkLst>
          <pc:docMk/>
          <pc:sldMk cId="3678803374" sldId="323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3851891444" sldId="324"/>
        </pc:sldMkLst>
      </pc:sldChg>
      <pc:sldChg chg="del ord">
        <pc:chgData name="Ang Jeyvian /CSF" userId="1bcd69b8-2339-4ab6-a6cd-6b41a1bd71bd" providerId="ADAL" clId="{2FC2AF81-4008-45C7-B1D4-E16C967DD5BA}" dt="2023-06-02T05:14:12.342" v="2" actId="47"/>
        <pc:sldMkLst>
          <pc:docMk/>
          <pc:sldMk cId="1024089270" sldId="325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2652034094" sldId="329"/>
        </pc:sldMkLst>
      </pc:sldChg>
      <pc:sldChg chg="del">
        <pc:chgData name="Ang Jeyvian /CSF" userId="1bcd69b8-2339-4ab6-a6cd-6b41a1bd71bd" providerId="ADAL" clId="{2FC2AF81-4008-45C7-B1D4-E16C967DD5BA}" dt="2023-06-02T05:14:12.342" v="2" actId="47"/>
        <pc:sldMkLst>
          <pc:docMk/>
          <pc:sldMk cId="2359228461" sldId="333"/>
        </pc:sldMkLst>
      </pc:sldChg>
      <pc:sldChg chg="modSp mod">
        <pc:chgData name="Ang Jeyvian /CSF" userId="1bcd69b8-2339-4ab6-a6cd-6b41a1bd71bd" providerId="ADAL" clId="{2FC2AF81-4008-45C7-B1D4-E16C967DD5BA}" dt="2023-06-02T11:25:04.391" v="174" actId="20577"/>
        <pc:sldMkLst>
          <pc:docMk/>
          <pc:sldMk cId="1767028446" sldId="356"/>
        </pc:sldMkLst>
        <pc:spChg chg="mod">
          <ac:chgData name="Ang Jeyvian /CSF" userId="1bcd69b8-2339-4ab6-a6cd-6b41a1bd71bd" providerId="ADAL" clId="{2FC2AF81-4008-45C7-B1D4-E16C967DD5BA}" dt="2023-06-02T11:25:04.391" v="174" actId="20577"/>
          <ac:spMkLst>
            <pc:docMk/>
            <pc:sldMk cId="1767028446" sldId="356"/>
            <ac:spMk id="4" creationId="{C79341F4-84B6-8476-BC00-1A644E48DBA9}"/>
          </ac:spMkLst>
        </pc:spChg>
      </pc:sldChg>
      <pc:sldChg chg="modSp mod">
        <pc:chgData name="Ang Jeyvian /CSF" userId="1bcd69b8-2339-4ab6-a6cd-6b41a1bd71bd" providerId="ADAL" clId="{2FC2AF81-4008-45C7-B1D4-E16C967DD5BA}" dt="2023-06-02T05:28:59.541" v="132" actId="20577"/>
        <pc:sldMkLst>
          <pc:docMk/>
          <pc:sldMk cId="1736676870" sldId="357"/>
        </pc:sldMkLst>
        <pc:spChg chg="mod">
          <ac:chgData name="Ang Jeyvian /CSF" userId="1bcd69b8-2339-4ab6-a6cd-6b41a1bd71bd" providerId="ADAL" clId="{2FC2AF81-4008-45C7-B1D4-E16C967DD5BA}" dt="2023-06-02T05:28:59.541" v="132" actId="20577"/>
          <ac:spMkLst>
            <pc:docMk/>
            <pc:sldMk cId="1736676870" sldId="357"/>
            <ac:spMk id="3" creationId="{28E002FC-248B-E05B-D267-F73B6B1B9858}"/>
          </ac:spMkLst>
        </pc:spChg>
      </pc:sldChg>
      <pc:sldChg chg="delCm">
        <pc:chgData name="Ang Jeyvian /CSF" userId="1bcd69b8-2339-4ab6-a6cd-6b41a1bd71bd" providerId="ADAL" clId="{2FC2AF81-4008-45C7-B1D4-E16C967DD5BA}" dt="2023-06-02T05:14:36.254" v="5"/>
        <pc:sldMkLst>
          <pc:docMk/>
          <pc:sldMk cId="1389639839" sldId="3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Ang Jeyvian /CSF" userId="1bcd69b8-2339-4ab6-a6cd-6b41a1bd71bd" providerId="ADAL" clId="{2FC2AF81-4008-45C7-B1D4-E16C967DD5BA}" dt="2023-06-02T05:14:36.254" v="5"/>
              <pc2:cmMkLst xmlns:pc2="http://schemas.microsoft.com/office/powerpoint/2019/9/main/command">
                <pc:docMk/>
                <pc:sldMk cId="1389639839" sldId="358"/>
                <pc2:cmMk id="{B03E3930-0F45-4A5C-BF96-32E490AF049A}"/>
              </pc2:cmMkLst>
            </pc226:cmChg>
          </p:ext>
        </pc:extLst>
      </pc:sldChg>
      <pc:sldChg chg="delSp add mod ord">
        <pc:chgData name="Ang Jeyvian /CSF" userId="1bcd69b8-2339-4ab6-a6cd-6b41a1bd71bd" providerId="ADAL" clId="{2FC2AF81-4008-45C7-B1D4-E16C967DD5BA}" dt="2023-06-02T05:17:01.442" v="14"/>
        <pc:sldMkLst>
          <pc:docMk/>
          <pc:sldMk cId="3937150249" sldId="361"/>
        </pc:sldMkLst>
        <pc:picChg chg="del">
          <ac:chgData name="Ang Jeyvian /CSF" userId="1bcd69b8-2339-4ab6-a6cd-6b41a1bd71bd" providerId="ADAL" clId="{2FC2AF81-4008-45C7-B1D4-E16C967DD5BA}" dt="2023-06-02T05:16:59.044" v="10" actId="478"/>
          <ac:picMkLst>
            <pc:docMk/>
            <pc:sldMk cId="3937150249" sldId="361"/>
            <ac:picMk id="6" creationId="{FBF1E134-54DD-EDCC-C43D-2FF6D67EEAF4}"/>
          </ac:picMkLst>
        </pc:picChg>
      </pc:sldChg>
      <pc:sldChg chg="delSp modSp add mod ord">
        <pc:chgData name="Ang Jeyvian /CSF" userId="1bcd69b8-2339-4ab6-a6cd-6b41a1bd71bd" providerId="ADAL" clId="{2FC2AF81-4008-45C7-B1D4-E16C967DD5BA}" dt="2023-06-02T05:28:37.083" v="117" actId="20577"/>
        <pc:sldMkLst>
          <pc:docMk/>
          <pc:sldMk cId="786951473" sldId="362"/>
        </pc:sldMkLst>
        <pc:spChg chg="mod">
          <ac:chgData name="Ang Jeyvian /CSF" userId="1bcd69b8-2339-4ab6-a6cd-6b41a1bd71bd" providerId="ADAL" clId="{2FC2AF81-4008-45C7-B1D4-E16C967DD5BA}" dt="2023-06-02T05:28:37.083" v="117" actId="20577"/>
          <ac:spMkLst>
            <pc:docMk/>
            <pc:sldMk cId="786951473" sldId="362"/>
            <ac:spMk id="3" creationId="{28E002FC-248B-E05B-D267-F73B6B1B9858}"/>
          </ac:spMkLst>
        </pc:spChg>
        <pc:picChg chg="del">
          <ac:chgData name="Ang Jeyvian /CSF" userId="1bcd69b8-2339-4ab6-a6cd-6b41a1bd71bd" providerId="ADAL" clId="{2FC2AF81-4008-45C7-B1D4-E16C967DD5BA}" dt="2023-06-02T05:20:58.608" v="38" actId="478"/>
          <ac:picMkLst>
            <pc:docMk/>
            <pc:sldMk cId="786951473" sldId="362"/>
            <ac:picMk id="6" creationId="{8660BDFD-3DEF-AF91-EB67-5351877CB4FC}"/>
          </ac:picMkLst>
        </pc:picChg>
      </pc:sldChg>
      <pc:sldChg chg="delSp modSp add mod">
        <pc:chgData name="Ang Jeyvian /CSF" userId="1bcd69b8-2339-4ab6-a6cd-6b41a1bd71bd" providerId="ADAL" clId="{2FC2AF81-4008-45C7-B1D4-E16C967DD5BA}" dt="2023-06-02T05:28:48.248" v="124" actId="20577"/>
        <pc:sldMkLst>
          <pc:docMk/>
          <pc:sldMk cId="1212205735" sldId="363"/>
        </pc:sldMkLst>
        <pc:spChg chg="mod">
          <ac:chgData name="Ang Jeyvian /CSF" userId="1bcd69b8-2339-4ab6-a6cd-6b41a1bd71bd" providerId="ADAL" clId="{2FC2AF81-4008-45C7-B1D4-E16C967DD5BA}" dt="2023-06-02T05:28:48.248" v="124" actId="20577"/>
          <ac:spMkLst>
            <pc:docMk/>
            <pc:sldMk cId="1212205735" sldId="363"/>
            <ac:spMk id="3" creationId="{28E002FC-248B-E05B-D267-F73B6B1B9858}"/>
          </ac:spMkLst>
        </pc:spChg>
        <pc:picChg chg="del">
          <ac:chgData name="Ang Jeyvian /CSF" userId="1bcd69b8-2339-4ab6-a6cd-6b41a1bd71bd" providerId="ADAL" clId="{2FC2AF81-4008-45C7-B1D4-E16C967DD5BA}" dt="2023-06-02T05:27:52.284" v="101" actId="478"/>
          <ac:picMkLst>
            <pc:docMk/>
            <pc:sldMk cId="1212205735" sldId="363"/>
            <ac:picMk id="10" creationId="{DFCF616C-3C08-5F8F-6C8F-39EEF5D490B8}"/>
          </ac:picMkLst>
        </pc:picChg>
      </pc:sldChg>
      <pc:sldMasterChg chg="delSldLayout">
        <pc:chgData name="Ang Jeyvian /CSF" userId="1bcd69b8-2339-4ab6-a6cd-6b41a1bd71bd" providerId="ADAL" clId="{2FC2AF81-4008-45C7-B1D4-E16C967DD5BA}" dt="2023-06-02T05:14:12.342" v="2" actId="47"/>
        <pc:sldMasterMkLst>
          <pc:docMk/>
          <pc:sldMasterMk cId="0" sldId="2147483648"/>
        </pc:sldMasterMkLst>
        <pc:sldLayoutChg chg="del">
          <pc:chgData name="Ang Jeyvian /CSF" userId="1bcd69b8-2339-4ab6-a6cd-6b41a1bd71bd" providerId="ADAL" clId="{2FC2AF81-4008-45C7-B1D4-E16C967DD5BA}" dt="2023-06-02T05:14:12.342" v="2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ng Jeyvian /CSF" userId="1bcd69b8-2339-4ab6-a6cd-6b41a1bd71bd" providerId="ADAL" clId="{2FC2AF81-4008-45C7-B1D4-E16C967DD5BA}" dt="2023-06-02T05:14:12.342" v="2" actId="47"/>
          <pc:sldLayoutMkLst>
            <pc:docMk/>
            <pc:sldMasterMk cId="0" sldId="2147483648"/>
            <pc:sldLayoutMk cId="0" sldId="2147483657"/>
          </pc:sldLayoutMkLst>
        </pc:sldLayoutChg>
      </pc:sldMasterChg>
    </pc:docChg>
  </pc:docChgLst>
</pc:chgInfo>
</file>

<file path=ppt/comments/modernComment_125_E9769B3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B7B12D-A9AF-4B90-A58C-943AC51B13EB}" authorId="{427EDB52-8411-DE9D-C86C-814A76E2A2F7}" status="resolved" created="2023-05-30T09:00:15.00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16864315" sldId="293"/>
      <ac:picMk id="2050" creationId="{DA3B45B7-8683-9307-08D9-973C1B5FF189}"/>
    </ac:deMkLst>
    <p188:txBody>
      <a:bodyPr/>
      <a:lstStyle/>
      <a:p>
        <a:r>
          <a:rPr lang="en-SG"/>
          <a:t>I don’t think this is a good example to show since we are doing OOP, might make them confused.</a:t>
        </a:r>
      </a:p>
    </p188:txBody>
  </p188:cm>
</p188:cmLst>
</file>

<file path=ppt/comments/modernComment_127_B1FBEE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46723E6-B1C7-4493-8AB9-F10CE71F67C5}" authorId="{EDF570AD-53CC-B916-3130-4918FC0AD0E5}" status="resolved" created="2023-05-28T03:16:46.324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86077784" sldId="295"/>
      <ac:spMk id="4" creationId="{68F51483-5E81-2AC1-F440-6D8D544B4723}"/>
      <ac:txMk cp="179" len="114">
        <ac:context len="334" hash="1620264426"/>
      </ac:txMk>
    </ac:txMkLst>
    <p188:pos x="5491357" y="1564495"/>
    <p188:txBody>
      <a:bodyPr/>
      <a:lstStyle/>
      <a:p>
        <a:r>
          <a:rPr lang="en-SG"/>
          <a:t>Good example, but I fear people might be confused since we're kinda covering generalisation a little here!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SG"/>
              <a:t>Can briefly talk about self as well when initiating the class, and the attributes that are passed in and how they are initialised in the following codes.</a:t>
            </a:r>
          </a:p>
        </p:txBody>
      </p:sp>
    </p:spTree>
    <p:extLst>
      <p:ext uri="{BB962C8B-B14F-4D97-AF65-F5344CB8AC3E}">
        <p14:creationId xmlns:p14="http://schemas.microsoft.com/office/powerpoint/2010/main" val="1002863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129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57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SG"/>
              <a:t>Good to briefly touch that it is possible to pass in arguments in the parentheses for whatever uses</a:t>
            </a:r>
          </a:p>
        </p:txBody>
      </p:sp>
    </p:spTree>
    <p:extLst>
      <p:ext uri="{BB962C8B-B14F-4D97-AF65-F5344CB8AC3E}">
        <p14:creationId xmlns:p14="http://schemas.microsoft.com/office/powerpoint/2010/main" val="1751027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9139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3333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11297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8688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720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0570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>
                <a:solidFill>
                  <a:schemeClr val="bg1"/>
                </a:solidFill>
              </a:rPr>
              <a:t>OOP in short summary is made up of classes and objects.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6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>
                <a:solidFill>
                  <a:schemeClr val="bg1"/>
                </a:solidFill>
              </a:rPr>
              <a:t>OOP in short summary is made up of classes and objects.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28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9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13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/>
              <a:t>Briefly talk about values of attributes for the object</a:t>
            </a:r>
          </a:p>
        </p:txBody>
      </p:sp>
    </p:spTree>
    <p:extLst>
      <p:ext uri="{BB962C8B-B14F-4D97-AF65-F5344CB8AC3E}">
        <p14:creationId xmlns:p14="http://schemas.microsoft.com/office/powerpoint/2010/main" val="35777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56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ctrTitle"/>
          </p:nvPr>
        </p:nvSpPr>
        <p:spPr>
          <a:xfrm>
            <a:off x="433350" y="1583350"/>
            <a:ext cx="8277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subTitle" idx="1"/>
          </p:nvPr>
        </p:nvSpPr>
        <p:spPr>
          <a:xfrm>
            <a:off x="433350" y="2840050"/>
            <a:ext cx="6943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/>
          <p:nvPr/>
        </p:nvSpPr>
        <p:spPr>
          <a:xfrm>
            <a:off x="14" y="2916528"/>
            <a:ext cx="9140444" cy="2224977"/>
          </a:xfrm>
          <a:custGeom>
            <a:avLst/>
            <a:gdLst/>
            <a:ahLst/>
            <a:cxnLst/>
            <a:rect l="l" t="t" r="r" b="b"/>
            <a:pathLst>
              <a:path w="3860800" h="939800" extrusionOk="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" name="Google Shape;13;p6"/>
          <p:cNvSpPr/>
          <p:nvPr/>
        </p:nvSpPr>
        <p:spPr>
          <a:xfrm>
            <a:off x="14" y="1925587"/>
            <a:ext cx="9140444" cy="3217196"/>
          </a:xfrm>
          <a:custGeom>
            <a:avLst/>
            <a:gdLst/>
            <a:ahLst/>
            <a:cxnLst/>
            <a:rect l="l" t="t" r="r" b="b"/>
            <a:pathLst>
              <a:path w="3860800" h="1358900" extrusionOk="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372"/>
                </a:srgbClr>
              </a:gs>
              <a:gs pos="100000">
                <a:srgbClr val="FF6A00">
                  <a:alpha val="71372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" name="Google Shape;14;p6"/>
          <p:cNvSpPr/>
          <p:nvPr/>
        </p:nvSpPr>
        <p:spPr>
          <a:xfrm>
            <a:off x="1518" y="3412751"/>
            <a:ext cx="9140444" cy="1728867"/>
          </a:xfrm>
          <a:custGeom>
            <a:avLst/>
            <a:gdLst/>
            <a:ahLst/>
            <a:cxnLst/>
            <a:rect l="l" t="t" r="r" b="b"/>
            <a:pathLst>
              <a:path w="3860800" h="730250" extrusionOk="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078"/>
                </a:srgbClr>
              </a:gs>
              <a:gs pos="100000">
                <a:srgbClr val="CC0000">
                  <a:alpha val="5686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">
  <p:cSld name="BLANK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7"/>
          <p:cNvGrpSpPr/>
          <p:nvPr/>
        </p:nvGrpSpPr>
        <p:grpSpPr>
          <a:xfrm>
            <a:off x="-12688" y="3585323"/>
            <a:ext cx="9155849" cy="1557000"/>
            <a:chOff x="1669785" y="210240"/>
            <a:chExt cx="3861435" cy="1568450"/>
          </a:xfrm>
        </p:grpSpPr>
        <p:sp>
          <p:nvSpPr>
            <p:cNvPr id="17" name="Google Shape;17;p7"/>
            <p:cNvSpPr/>
            <p:nvPr/>
          </p:nvSpPr>
          <p:spPr>
            <a:xfrm>
              <a:off x="1669785" y="210240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/>
                </a:gs>
                <a:gs pos="100000">
                  <a:srgbClr val="FF866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7"/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372"/>
                  </a:srgbClr>
                </a:gs>
                <a:gs pos="100000">
                  <a:srgbClr val="FF6A00">
                    <a:alpha val="71372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078"/>
                  </a:srgbClr>
                </a:gs>
                <a:gs pos="100000">
                  <a:srgbClr val="CC0000">
                    <a:alpha val="5686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ctrTitle"/>
          </p:nvPr>
        </p:nvSpPr>
        <p:spPr>
          <a:xfrm>
            <a:off x="433350" y="1583350"/>
            <a:ext cx="8277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Google Shape;30;p9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372"/>
                </a:srgbClr>
              </a:gs>
              <a:gs pos="100000">
                <a:srgbClr val="FF6A00">
                  <a:alpha val="71372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31;p9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078"/>
                </a:srgbClr>
              </a:gs>
              <a:gs pos="100000">
                <a:srgbClr val="CC0000">
                  <a:alpha val="5686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33350" y="385300"/>
            <a:ext cx="69732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1"/>
          </p:nvPr>
        </p:nvSpPr>
        <p:spPr>
          <a:xfrm>
            <a:off x="433350" y="1254275"/>
            <a:ext cx="69732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◦"/>
              <a:defRPr sz="1600"/>
            </a:lvl1pPr>
            <a:lvl2pPr marL="914400" lvl="1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3pPr>
            <a:lvl4pPr marL="1828800" lvl="3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4pPr>
            <a:lvl5pPr marL="2286000" lvl="4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5pPr>
            <a:lvl6pPr marL="2743200" lvl="5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6pPr>
            <a:lvl7pPr marL="3200400" lvl="6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7pPr>
            <a:lvl8pPr marL="3657600" lvl="7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8pPr>
            <a:lvl9pPr marL="4114800" lvl="8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" name="Google Shape;37;p10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372"/>
                </a:srgbClr>
              </a:gs>
              <a:gs pos="100000">
                <a:srgbClr val="FF6A00">
                  <a:alpha val="71372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078"/>
                </a:srgbClr>
              </a:gs>
              <a:gs pos="100000">
                <a:srgbClr val="CC0000">
                  <a:alpha val="5686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" name="Google Shape;39;p10"/>
          <p:cNvSpPr/>
          <p:nvPr/>
        </p:nvSpPr>
        <p:spPr>
          <a:xfrm rot="10800000">
            <a:off x="-656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10"/>
          <p:cNvSpPr/>
          <p:nvPr/>
        </p:nvSpPr>
        <p:spPr>
          <a:xfrm rot="10800000">
            <a:off x="2664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372"/>
                </a:srgbClr>
              </a:gs>
              <a:gs pos="100000">
                <a:srgbClr val="FF6A00">
                  <a:alpha val="71372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" name="Google Shape;41;p10"/>
          <p:cNvSpPr/>
          <p:nvPr/>
        </p:nvSpPr>
        <p:spPr>
          <a:xfrm rot="10800000">
            <a:off x="7031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078"/>
                </a:srgbClr>
              </a:gs>
              <a:gs pos="100000">
                <a:srgbClr val="CC0000">
                  <a:alpha val="5686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3200"/>
              <a:buChar char="◦"/>
              <a:defRPr sz="3200" i="1"/>
            </a:lvl1pPr>
            <a:lvl2pPr marL="914400" lvl="1" indent="-4318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2pPr>
            <a:lvl3pPr marL="1371600" lvl="2" indent="-4318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3pPr>
            <a:lvl4pPr marL="1828800" lvl="3" indent="-4318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4pPr>
            <a:lvl5pPr marL="2286000" lvl="4" indent="-4318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5pPr>
            <a:lvl6pPr marL="2743200" lvl="5" indent="-4318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6pPr>
            <a:lvl7pPr marL="3200400" lvl="6" indent="-4318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7pPr>
            <a:lvl8pPr marL="3657600" lvl="7" indent="-4318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8pPr>
            <a:lvl9pPr marL="4114800" lvl="8" indent="-43180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200"/>
              <a:buChar char="◦"/>
              <a:defRPr sz="3200" i="1"/>
            </a:lvl9pPr>
          </a:lstStyle>
          <a:p>
            <a:endParaRPr/>
          </a:p>
        </p:txBody>
      </p:sp>
      <p:sp>
        <p:nvSpPr>
          <p:cNvPr id="43" name="Google Shape;43;p10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“</a:t>
            </a:r>
            <a:endParaRPr sz="9600" b="1" i="0" u="none" strike="noStrike" cap="none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372"/>
                </a:srgbClr>
              </a:gs>
              <a:gs pos="100000">
                <a:srgbClr val="FF6A00">
                  <a:alpha val="71372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" name="Google Shape;48;p11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078"/>
                </a:srgbClr>
              </a:gs>
              <a:gs pos="100000">
                <a:srgbClr val="CC0000">
                  <a:alpha val="5686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433350" y="385300"/>
            <a:ext cx="82773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33350" y="1254300"/>
            <a:ext cx="33636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◦"/>
              <a:defRPr/>
            </a:lvl1pPr>
            <a:lvl2pPr marL="914400" lvl="1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2pPr>
            <a:lvl3pPr marL="1371600" lvl="2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3pPr>
            <a:lvl4pPr marL="1828800" lvl="3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4pPr>
            <a:lvl5pPr marL="2286000" lvl="4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5pPr>
            <a:lvl6pPr marL="2743200" lvl="5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6pPr>
            <a:lvl7pPr marL="3200400" lvl="6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7pPr>
            <a:lvl8pPr marL="3657600" lvl="7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8pPr>
            <a:lvl9pPr marL="4114800" lvl="8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2"/>
          </p:nvPr>
        </p:nvSpPr>
        <p:spPr>
          <a:xfrm>
            <a:off x="4176450" y="1254275"/>
            <a:ext cx="33636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◦"/>
              <a:defRPr/>
            </a:lvl1pPr>
            <a:lvl2pPr marL="914400" lvl="1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2pPr>
            <a:lvl3pPr marL="1371600" lvl="2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3pPr>
            <a:lvl4pPr marL="1828800" lvl="3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4pPr>
            <a:lvl5pPr marL="2286000" lvl="4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5pPr>
            <a:lvl6pPr marL="2743200" lvl="5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6pPr>
            <a:lvl7pPr marL="3200400" lvl="6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7pPr>
            <a:lvl8pPr marL="3657600" lvl="7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8pPr>
            <a:lvl9pPr marL="4114800" lvl="8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372"/>
                </a:srgbClr>
              </a:gs>
              <a:gs pos="100000">
                <a:srgbClr val="FF6A00">
                  <a:alpha val="71372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2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078"/>
                </a:srgbClr>
              </a:gs>
              <a:gs pos="100000">
                <a:srgbClr val="CC0000">
                  <a:alpha val="5686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433350" y="1254300"/>
            <a:ext cx="21516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◦"/>
              <a:defRPr/>
            </a:lvl1pPr>
            <a:lvl2pPr marL="914400" lvl="1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2pPr>
            <a:lvl3pPr marL="1371600" lvl="2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3pPr>
            <a:lvl4pPr marL="1828800" lvl="3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4pPr>
            <a:lvl5pPr marL="2286000" lvl="4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5pPr>
            <a:lvl6pPr marL="2743200" lvl="5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6pPr>
            <a:lvl7pPr marL="3200400" lvl="6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7pPr>
            <a:lvl8pPr marL="3657600" lvl="7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8pPr>
            <a:lvl9pPr marL="4114800" lvl="8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2"/>
          </p:nvPr>
        </p:nvSpPr>
        <p:spPr>
          <a:xfrm>
            <a:off x="2910898" y="1254300"/>
            <a:ext cx="21516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◦"/>
              <a:defRPr/>
            </a:lvl1pPr>
            <a:lvl2pPr marL="914400" lvl="1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2pPr>
            <a:lvl3pPr marL="1371600" lvl="2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3pPr>
            <a:lvl4pPr marL="1828800" lvl="3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4pPr>
            <a:lvl5pPr marL="2286000" lvl="4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5pPr>
            <a:lvl6pPr marL="2743200" lvl="5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6pPr>
            <a:lvl7pPr marL="3200400" lvl="6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7pPr>
            <a:lvl8pPr marL="3657600" lvl="7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8pPr>
            <a:lvl9pPr marL="4114800" lvl="8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3"/>
          </p:nvPr>
        </p:nvSpPr>
        <p:spPr>
          <a:xfrm>
            <a:off x="5388425" y="1254300"/>
            <a:ext cx="21516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◦"/>
              <a:defRPr/>
            </a:lvl1pPr>
            <a:lvl2pPr marL="914400" lvl="1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2pPr>
            <a:lvl3pPr marL="1371600" lvl="2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3pPr>
            <a:lvl4pPr marL="1828800" lvl="3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4pPr>
            <a:lvl5pPr marL="2286000" lvl="4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5pPr>
            <a:lvl6pPr marL="2743200" lvl="5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6pPr>
            <a:lvl7pPr marL="3200400" lvl="6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7pPr>
            <a:lvl8pPr marL="3657600" lvl="7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8pPr>
            <a:lvl9pPr marL="4114800" lvl="8" indent="-330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◦"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433350" y="385300"/>
            <a:ext cx="82773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7050569" y="-7"/>
            <a:ext cx="2094087" cy="5152358"/>
          </a:xfrm>
          <a:custGeom>
            <a:avLst/>
            <a:gdLst/>
            <a:ahLst/>
            <a:cxnLst/>
            <a:rect l="l" t="t" r="r" b="b"/>
            <a:pathLst>
              <a:path w="882650" h="2171700" extrusionOk="0">
                <a:moveTo>
                  <a:pt x="456564" y="734695"/>
                </a:moveTo>
                <a:cubicBezTo>
                  <a:pt x="456564" y="482600"/>
                  <a:pt x="417195" y="236855"/>
                  <a:pt x="342900" y="0"/>
                </a:cubicBezTo>
                <a:lnTo>
                  <a:pt x="884555" y="0"/>
                </a:lnTo>
                <a:lnTo>
                  <a:pt x="884555" y="2176780"/>
                </a:lnTo>
                <a:lnTo>
                  <a:pt x="0" y="2176780"/>
                </a:lnTo>
                <a:cubicBezTo>
                  <a:pt x="293370" y="1736090"/>
                  <a:pt x="456564" y="1248410"/>
                  <a:pt x="456564" y="734695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8026497" y="-7"/>
            <a:ext cx="1114838" cy="5152358"/>
          </a:xfrm>
          <a:custGeom>
            <a:avLst/>
            <a:gdLst/>
            <a:ahLst/>
            <a:cxnLst/>
            <a:rect l="l" t="t" r="r" b="b"/>
            <a:pathLst>
              <a:path w="469900" h="2171700" extrusionOk="0">
                <a:moveTo>
                  <a:pt x="254000" y="1088390"/>
                </a:moveTo>
                <a:cubicBezTo>
                  <a:pt x="254000" y="708660"/>
                  <a:pt x="165100" y="342900"/>
                  <a:pt x="0" y="0"/>
                </a:cubicBezTo>
                <a:lnTo>
                  <a:pt x="473710" y="0"/>
                </a:lnTo>
                <a:lnTo>
                  <a:pt x="473710" y="2176780"/>
                </a:lnTo>
                <a:lnTo>
                  <a:pt x="0" y="2176780"/>
                </a:lnTo>
                <a:cubicBezTo>
                  <a:pt x="164465" y="1833880"/>
                  <a:pt x="254000" y="1468120"/>
                  <a:pt x="254000" y="108839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372"/>
                </a:srgbClr>
              </a:gs>
              <a:gs pos="100000">
                <a:srgbClr val="FF6A00">
                  <a:alpha val="71372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7540039" y="-7"/>
            <a:ext cx="1596930" cy="5152358"/>
          </a:xfrm>
          <a:custGeom>
            <a:avLst/>
            <a:gdLst/>
            <a:ahLst/>
            <a:cxnLst/>
            <a:rect l="l" t="t" r="r" b="b"/>
            <a:pathLst>
              <a:path w="673100" h="2171700" extrusionOk="0">
                <a:moveTo>
                  <a:pt x="499745" y="1505585"/>
                </a:moveTo>
                <a:cubicBezTo>
                  <a:pt x="499745" y="967105"/>
                  <a:pt x="320675" y="457200"/>
                  <a:pt x="0" y="0"/>
                </a:cubicBezTo>
                <a:lnTo>
                  <a:pt x="678814" y="0"/>
                </a:lnTo>
                <a:lnTo>
                  <a:pt x="678814" y="2176780"/>
                </a:lnTo>
                <a:lnTo>
                  <a:pt x="404495" y="2176780"/>
                </a:lnTo>
                <a:cubicBezTo>
                  <a:pt x="466725" y="1959610"/>
                  <a:pt x="499745" y="1735455"/>
                  <a:pt x="499745" y="1505585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078"/>
                </a:srgbClr>
              </a:gs>
              <a:gs pos="100000">
                <a:srgbClr val="CC0000">
                  <a:alpha val="56862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737850" y="4406300"/>
            <a:ext cx="6236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waves">
  <p:cSld name="BLANK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5"/>
          <p:cNvGrpSpPr/>
          <p:nvPr/>
        </p:nvGrpSpPr>
        <p:grpSpPr>
          <a:xfrm>
            <a:off x="-12688" y="3585323"/>
            <a:ext cx="9155849" cy="1557000"/>
            <a:chOff x="1669785" y="210240"/>
            <a:chExt cx="3861435" cy="1568450"/>
          </a:xfrm>
        </p:grpSpPr>
        <p:sp>
          <p:nvSpPr>
            <p:cNvPr id="75" name="Google Shape;75;p15"/>
            <p:cNvSpPr/>
            <p:nvPr/>
          </p:nvSpPr>
          <p:spPr>
            <a:xfrm>
              <a:off x="1669785" y="210240"/>
              <a:ext cx="3860800" cy="1568450"/>
            </a:xfrm>
            <a:custGeom>
              <a:avLst/>
              <a:gdLst/>
              <a:ahLst/>
              <a:cxnLst/>
              <a:rect l="l" t="t" r="r" b="b"/>
              <a:pathLst>
                <a:path w="3860800" h="1568450" extrusionOk="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/>
                </a:gs>
                <a:gs pos="100000">
                  <a:srgbClr val="FF866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1669785" y="939220"/>
              <a:ext cx="3860800" cy="838200"/>
            </a:xfrm>
            <a:custGeom>
              <a:avLst/>
              <a:gdLst/>
              <a:ahLst/>
              <a:cxnLst/>
              <a:rect l="l" t="t" r="r" b="b"/>
              <a:pathLst>
                <a:path w="3860800" h="838200" extrusionOk="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372"/>
                  </a:srgbClr>
                </a:gs>
                <a:gs pos="100000">
                  <a:srgbClr val="FF6A00">
                    <a:alpha val="71372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670420" y="576000"/>
              <a:ext cx="3860800" cy="1200150"/>
            </a:xfrm>
            <a:custGeom>
              <a:avLst/>
              <a:gdLst/>
              <a:ahLst/>
              <a:cxnLst/>
              <a:rect l="l" t="t" r="r" b="b"/>
              <a:pathLst>
                <a:path w="3860800" h="1200150" extrusionOk="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078"/>
                  </a:srgbClr>
                </a:gs>
                <a:gs pos="100000">
                  <a:srgbClr val="CC0000">
                    <a:alpha val="5686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433350" y="385300"/>
            <a:ext cx="82773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433350" y="1254275"/>
            <a:ext cx="8277300" cy="3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7_B1FBEE58.xml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5_E9769B3B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inyurl.com/OverflowPythonWorkshop" TargetMode="Externa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>
            <a:spLocks noGrp="1"/>
          </p:cNvSpPr>
          <p:nvPr>
            <p:ph type="ctrTitle"/>
          </p:nvPr>
        </p:nvSpPr>
        <p:spPr>
          <a:xfrm>
            <a:off x="425793" y="1462438"/>
            <a:ext cx="8277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OOP with Python</a:t>
            </a:r>
            <a:endParaRPr/>
          </a:p>
        </p:txBody>
      </p:sp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425793" y="2719138"/>
            <a:ext cx="6943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Making virtual objects in the computer and a game!</a:t>
            </a:r>
            <a:endParaRPr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F4D6990B-01DD-860B-0EB4-338679D1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93" y="1050235"/>
            <a:ext cx="731905" cy="7275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A2DC9-C0A7-C7D9-5AA4-7833B9A37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E3A70-4690-6991-BB63-0577FAC0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FFBFB-0973-D59E-4F48-62D3B91A8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Characteristics that an object holds; variables to store data within an object</a:t>
            </a:r>
          </a:p>
          <a:p>
            <a:pPr lvl="1"/>
            <a:r>
              <a:rPr lang="en-US"/>
              <a:t>E.g., Person(Name, Age, ID)</a:t>
            </a:r>
          </a:p>
        </p:txBody>
      </p:sp>
      <p:pic>
        <p:nvPicPr>
          <p:cNvPr id="5" name="Graphic 1" descr="Confused person with solid fill">
            <a:extLst>
              <a:ext uri="{FF2B5EF4-FFF2-40B4-BE49-F238E27FC236}">
                <a16:creationId xmlns:a16="http://schemas.microsoft.com/office/drawing/2014/main" id="{89D4D505-4036-B51B-E05F-459A5147B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7547" y="2799991"/>
            <a:ext cx="1695628" cy="1695628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317A5675-786B-2F04-CB93-B36C70061C2F}"/>
              </a:ext>
            </a:extLst>
          </p:cNvPr>
          <p:cNvSpPr txBox="1"/>
          <p:nvPr/>
        </p:nvSpPr>
        <p:spPr>
          <a:xfrm>
            <a:off x="6767635" y="2199607"/>
            <a:ext cx="69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6782DB-B616-A422-2AC7-4555585B3BE2}"/>
              </a:ext>
            </a:extLst>
          </p:cNvPr>
          <p:cNvCxnSpPr>
            <a:cxnSpLocks/>
          </p:cNvCxnSpPr>
          <p:nvPr/>
        </p:nvCxnSpPr>
        <p:spPr>
          <a:xfrm>
            <a:off x="7253828" y="2445327"/>
            <a:ext cx="507999" cy="4814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4">
            <a:extLst>
              <a:ext uri="{FF2B5EF4-FFF2-40B4-BE49-F238E27FC236}">
                <a16:creationId xmlns:a16="http://schemas.microsoft.com/office/drawing/2014/main" id="{51B750E5-94E9-C528-A51E-D14DFD006C3C}"/>
              </a:ext>
            </a:extLst>
          </p:cNvPr>
          <p:cNvSpPr txBox="1"/>
          <p:nvPr/>
        </p:nvSpPr>
        <p:spPr>
          <a:xfrm>
            <a:off x="6366451" y="2646037"/>
            <a:ext cx="507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81AE19-2F7A-04FF-8E12-3201C8F1905C}"/>
              </a:ext>
            </a:extLst>
          </p:cNvPr>
          <p:cNvCxnSpPr>
            <a:cxnSpLocks/>
          </p:cNvCxnSpPr>
          <p:nvPr/>
        </p:nvCxnSpPr>
        <p:spPr>
          <a:xfrm>
            <a:off x="6796254" y="2926728"/>
            <a:ext cx="546186" cy="6152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6">
            <a:extLst>
              <a:ext uri="{FF2B5EF4-FFF2-40B4-BE49-F238E27FC236}">
                <a16:creationId xmlns:a16="http://schemas.microsoft.com/office/drawing/2014/main" id="{6C1FB9EA-25A6-43D8-BC86-1FE2BAAC757B}"/>
              </a:ext>
            </a:extLst>
          </p:cNvPr>
          <p:cNvSpPr txBox="1"/>
          <p:nvPr/>
        </p:nvSpPr>
        <p:spPr>
          <a:xfrm>
            <a:off x="6449946" y="4398177"/>
            <a:ext cx="84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4C9FFC-D62D-2692-D513-DB48ED314EBF}"/>
              </a:ext>
            </a:extLst>
          </p:cNvPr>
          <p:cNvCxnSpPr>
            <a:cxnSpLocks/>
          </p:cNvCxnSpPr>
          <p:nvPr/>
        </p:nvCxnSpPr>
        <p:spPr>
          <a:xfrm flipV="1">
            <a:off x="6767635" y="3899211"/>
            <a:ext cx="942420" cy="6528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3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1023B9-9FC1-F35D-0695-132ED6A22D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A91001-600C-F138-6AED-0D10FD5E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51483-5E81-2AC1-F440-6D8D544B4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549507" cy="3687839"/>
          </a:xfrm>
        </p:spPr>
        <p:txBody>
          <a:bodyPr/>
          <a:lstStyle/>
          <a:p>
            <a:pPr marL="127000" indent="0">
              <a:buNone/>
            </a:pPr>
            <a:r>
              <a:rPr lang="en-US" b="1"/>
              <a:t>Instances of classes</a:t>
            </a:r>
            <a:r>
              <a:rPr lang="en-US"/>
              <a:t>: think of them as things created from a blueprint (classes)</a:t>
            </a:r>
            <a:endParaRPr lang="en-US" b="1"/>
          </a:p>
          <a:p>
            <a:r>
              <a:rPr lang="en-US"/>
              <a:t>Have their own defined values for the attributes</a:t>
            </a:r>
          </a:p>
          <a:p>
            <a:r>
              <a:rPr lang="en-US"/>
              <a:t>Can use the methods that are defined in the class</a:t>
            </a:r>
          </a:p>
          <a:p>
            <a:pPr marL="127000" indent="0">
              <a:buNone/>
            </a:pPr>
            <a:r>
              <a:rPr lang="en-US" b="1"/>
              <a:t>Example (with a </a:t>
            </a:r>
            <a:r>
              <a:rPr lang="en-US" b="1" i="1"/>
              <a:t>person</a:t>
            </a:r>
            <a:r>
              <a:rPr lang="en-US" b="1"/>
              <a:t> class)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John is a </a:t>
            </a:r>
            <a:r>
              <a:rPr lang="en-US" i="1"/>
              <a:t>person</a:t>
            </a:r>
            <a:r>
              <a:rPr lang="en-US"/>
              <a:t> with the attributes</a:t>
            </a:r>
            <a:r>
              <a:rPr lang="en-US">
                <a:sym typeface="Wingdings" panose="05000000000000000000" pitchFamily="2" charset="2"/>
              </a:rPr>
              <a:t>  name, age and ID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Miss Jamie is also a </a:t>
            </a:r>
            <a:r>
              <a:rPr lang="en-US" i="1"/>
              <a:t>person</a:t>
            </a:r>
            <a:r>
              <a:rPr lang="en-US"/>
              <a:t> with the attributes </a:t>
            </a:r>
            <a:r>
              <a:rPr lang="en-US">
                <a:sym typeface="Wingdings" panose="05000000000000000000" pitchFamily="2" charset="2"/>
              </a:rPr>
              <a:t> name, age and ID</a:t>
            </a:r>
            <a:endParaRPr lang="en-US" i="1"/>
          </a:p>
          <a:p>
            <a:endParaRPr lang="en-US"/>
          </a:p>
        </p:txBody>
      </p:sp>
      <p:pic>
        <p:nvPicPr>
          <p:cNvPr id="6" name="Graphic 5" descr="Blueprint with solid fill">
            <a:extLst>
              <a:ext uri="{FF2B5EF4-FFF2-40B4-BE49-F238E27FC236}">
                <a16:creationId xmlns:a16="http://schemas.microsoft.com/office/drawing/2014/main" id="{E3ADE021-64EF-C327-5786-DAE90C3ED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7023" y="300250"/>
            <a:ext cx="914400" cy="914400"/>
          </a:xfrm>
          <a:prstGeom prst="rect">
            <a:avLst/>
          </a:prstGeom>
        </p:spPr>
      </p:pic>
      <p:pic>
        <p:nvPicPr>
          <p:cNvPr id="5" name="Graphic 1" descr="Confused person with solid fill">
            <a:extLst>
              <a:ext uri="{FF2B5EF4-FFF2-40B4-BE49-F238E27FC236}">
                <a16:creationId xmlns:a16="http://schemas.microsoft.com/office/drawing/2014/main" id="{AD21FA43-4B62-7F34-0430-0C726D572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17547" y="2799991"/>
            <a:ext cx="1695628" cy="1695628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340CC041-BCF0-31ED-7CB1-13BFA92EF87F}"/>
              </a:ext>
            </a:extLst>
          </p:cNvPr>
          <p:cNvSpPr txBox="1"/>
          <p:nvPr/>
        </p:nvSpPr>
        <p:spPr>
          <a:xfrm>
            <a:off x="6767635" y="2199607"/>
            <a:ext cx="69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John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F31E27-E8AB-06A4-6020-40FA16F1F3CA}"/>
              </a:ext>
            </a:extLst>
          </p:cNvPr>
          <p:cNvCxnSpPr>
            <a:cxnSpLocks/>
          </p:cNvCxnSpPr>
          <p:nvPr/>
        </p:nvCxnSpPr>
        <p:spPr>
          <a:xfrm>
            <a:off x="7253828" y="2445327"/>
            <a:ext cx="507999" cy="48140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4">
            <a:extLst>
              <a:ext uri="{FF2B5EF4-FFF2-40B4-BE49-F238E27FC236}">
                <a16:creationId xmlns:a16="http://schemas.microsoft.com/office/drawing/2014/main" id="{70D840A6-E400-6F8B-9CD2-7A8F672B5805}"/>
              </a:ext>
            </a:extLst>
          </p:cNvPr>
          <p:cNvSpPr txBox="1"/>
          <p:nvPr/>
        </p:nvSpPr>
        <p:spPr>
          <a:xfrm>
            <a:off x="6196695" y="2646102"/>
            <a:ext cx="699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15 y/o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B33E9F-114A-42C2-5F5A-2CF91C04F863}"/>
              </a:ext>
            </a:extLst>
          </p:cNvPr>
          <p:cNvCxnSpPr>
            <a:cxnSpLocks/>
          </p:cNvCxnSpPr>
          <p:nvPr/>
        </p:nvCxnSpPr>
        <p:spPr>
          <a:xfrm>
            <a:off x="6796254" y="2926728"/>
            <a:ext cx="546186" cy="6152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6">
            <a:extLst>
              <a:ext uri="{FF2B5EF4-FFF2-40B4-BE49-F238E27FC236}">
                <a16:creationId xmlns:a16="http://schemas.microsoft.com/office/drawing/2014/main" id="{48D393C9-5531-64F0-FF44-E059612DDA1E}"/>
              </a:ext>
            </a:extLst>
          </p:cNvPr>
          <p:cNvSpPr txBox="1"/>
          <p:nvPr/>
        </p:nvSpPr>
        <p:spPr>
          <a:xfrm>
            <a:off x="6107893" y="4398178"/>
            <a:ext cx="84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s1234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69F389-336C-66E2-AE07-70236D199BD6}"/>
              </a:ext>
            </a:extLst>
          </p:cNvPr>
          <p:cNvCxnSpPr>
            <a:cxnSpLocks/>
          </p:cNvCxnSpPr>
          <p:nvPr/>
        </p:nvCxnSpPr>
        <p:spPr>
          <a:xfrm flipV="1">
            <a:off x="6767635" y="3899211"/>
            <a:ext cx="942420" cy="6528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0777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E7687-AEED-EF84-DF90-D8EE6DE0C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CD6470-91E5-9196-5C0B-EA76585E70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How do we code it out?</a:t>
            </a:r>
          </a:p>
        </p:txBody>
      </p:sp>
    </p:spTree>
    <p:extLst>
      <p:ext uri="{BB962C8B-B14F-4D97-AF65-F5344CB8AC3E}">
        <p14:creationId xmlns:p14="http://schemas.microsoft.com/office/powerpoint/2010/main" val="349121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04;p4">
            <a:extLst>
              <a:ext uri="{FF2B5EF4-FFF2-40B4-BE49-F238E27FC236}">
                <a16:creationId xmlns:a16="http://schemas.microsoft.com/office/drawing/2014/main" id="{A24912A1-C319-0EDE-647C-F66A445F58B6}"/>
              </a:ext>
            </a:extLst>
          </p:cNvPr>
          <p:cNvGrpSpPr/>
          <p:nvPr/>
        </p:nvGrpSpPr>
        <p:grpSpPr>
          <a:xfrm>
            <a:off x="433350" y="1358539"/>
            <a:ext cx="6603630" cy="2817699"/>
            <a:chOff x="433350" y="2350445"/>
            <a:chExt cx="8277300" cy="2399405"/>
          </a:xfrm>
        </p:grpSpPr>
        <p:sp>
          <p:nvSpPr>
            <p:cNvPr id="8" name="Google Shape;105;p4">
              <a:extLst>
                <a:ext uri="{FF2B5EF4-FFF2-40B4-BE49-F238E27FC236}">
                  <a16:creationId xmlns:a16="http://schemas.microsoft.com/office/drawing/2014/main" id="{0A79D56E-5554-DE2A-D34D-FB8ABB185B52}"/>
                </a:ext>
              </a:extLst>
            </p:cNvPr>
            <p:cNvSpPr/>
            <p:nvPr/>
          </p:nvSpPr>
          <p:spPr>
            <a:xfrm>
              <a:off x="433350" y="2651819"/>
              <a:ext cx="8277300" cy="2098031"/>
            </a:xfrm>
            <a:prstGeom prst="roundRect">
              <a:avLst>
                <a:gd name="adj" fmla="val 3084"/>
              </a:avLst>
            </a:prstGeom>
            <a:solidFill>
              <a:schemeClr val="bg2"/>
            </a:solidFill>
            <a:ln w="1905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-GB" sz="1600" b="0">
                  <a:solidFill>
                    <a:srgbClr val="569CD6"/>
                  </a:solidFill>
                  <a:effectLst/>
                  <a:latin typeface="Consolas"/>
                </a:rPr>
                <a:t>class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 </a:t>
              </a:r>
              <a:r>
                <a:rPr lang="en-GB" sz="1600" b="0">
                  <a:solidFill>
                    <a:srgbClr val="4EC9B0"/>
                  </a:solidFill>
                  <a:effectLst/>
                  <a:latin typeface="Consolas"/>
                </a:rPr>
                <a:t>Person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:</a:t>
              </a:r>
            </a:p>
            <a:p>
              <a:br>
                <a:rPr lang="en-GB" sz="1600" b="0">
                  <a:effectLst/>
                  <a:latin typeface="Consolas" panose="020B0609020204030204" pitchFamily="49" charset="0"/>
                </a:rPr>
              </a:b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    </a:t>
              </a:r>
              <a:r>
                <a:rPr lang="en-GB" sz="1600" b="0">
                  <a:solidFill>
                    <a:srgbClr val="569CD6"/>
                  </a:solidFill>
                  <a:effectLst/>
                  <a:latin typeface="Consolas"/>
                </a:rPr>
                <a:t>def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 </a:t>
              </a:r>
              <a:r>
                <a:rPr lang="en-GB" sz="1600" b="0">
                  <a:solidFill>
                    <a:srgbClr val="DCDCAA"/>
                  </a:solidFill>
                  <a:effectLst/>
                  <a:latin typeface="Consolas"/>
                </a:rPr>
                <a:t>__</a:t>
              </a:r>
              <a:r>
                <a:rPr lang="en-GB" sz="1600" b="0" err="1">
                  <a:solidFill>
                    <a:srgbClr val="DCDCAA"/>
                  </a:solidFill>
                  <a:effectLst/>
                  <a:latin typeface="Consolas"/>
                </a:rPr>
                <a:t>init</a:t>
              </a:r>
              <a:r>
                <a:rPr lang="en-GB" sz="1600" b="0">
                  <a:solidFill>
                    <a:srgbClr val="DCDCAA"/>
                  </a:solidFill>
                  <a:effectLst/>
                  <a:latin typeface="Consolas"/>
                </a:rPr>
                <a:t>__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(</a:t>
              </a:r>
              <a:r>
                <a:rPr lang="en-GB" sz="1600" b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, </a:t>
              </a:r>
              <a:r>
                <a:rPr lang="en-GB" sz="1600" b="0">
                  <a:solidFill>
                    <a:srgbClr val="9CDCFE"/>
                  </a:solidFill>
                  <a:effectLst/>
                  <a:latin typeface="Consolas"/>
                </a:rPr>
                <a:t>name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, </a:t>
              </a:r>
              <a:r>
                <a:rPr lang="en-GB" sz="1600" b="0">
                  <a:solidFill>
                    <a:srgbClr val="9CDCFE"/>
                  </a:solidFill>
                  <a:effectLst/>
                  <a:latin typeface="Consolas"/>
                </a:rPr>
                <a:t>age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):</a:t>
              </a:r>
            </a:p>
            <a:p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        </a:t>
              </a:r>
              <a:r>
                <a:rPr lang="en-GB" sz="1600" b="0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.</a:t>
              </a:r>
              <a:r>
                <a:rPr lang="en-GB" sz="1600" b="0">
                  <a:solidFill>
                    <a:srgbClr val="9CDCFE"/>
                  </a:solidFill>
                  <a:effectLst/>
                  <a:latin typeface="Consolas"/>
                </a:rPr>
                <a:t>name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 </a:t>
              </a:r>
              <a:r>
                <a:rPr lang="en-GB" sz="1600" b="0">
                  <a:solidFill>
                    <a:srgbClr val="D4D4D4"/>
                  </a:solidFill>
                  <a:effectLst/>
                  <a:latin typeface="Consolas"/>
                </a:rPr>
                <a:t>=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 </a:t>
              </a:r>
              <a:r>
                <a:rPr lang="en-GB" sz="1600" b="0">
                  <a:solidFill>
                    <a:srgbClr val="9CDCFE"/>
                  </a:solidFill>
                  <a:effectLst/>
                  <a:latin typeface="Consolas"/>
                </a:rPr>
                <a:t>name</a:t>
              </a:r>
              <a:endParaRPr lang="en-GB" sz="1600" b="0">
                <a:solidFill>
                  <a:srgbClr val="CCCCCC"/>
                </a:solidFill>
                <a:effectLst/>
                <a:latin typeface="Consolas"/>
              </a:endParaRPr>
            </a:p>
            <a:p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        </a:t>
              </a:r>
              <a:r>
                <a:rPr lang="en-GB" sz="1600" b="0" err="1">
                  <a:solidFill>
                    <a:srgbClr val="9CDCFE"/>
                  </a:solidFill>
                  <a:effectLst/>
                  <a:latin typeface="Consolas"/>
                </a:rPr>
                <a:t>self</a:t>
              </a:r>
              <a:r>
                <a:rPr lang="en-GB" sz="1600" b="0" err="1">
                  <a:solidFill>
                    <a:srgbClr val="CCCCCC"/>
                  </a:solidFill>
                  <a:effectLst/>
                  <a:latin typeface="Consolas"/>
                </a:rPr>
                <a:t>.</a:t>
              </a:r>
              <a:r>
                <a:rPr lang="en-GB" sz="1600" b="0" err="1">
                  <a:solidFill>
                    <a:srgbClr val="9CDCFE"/>
                  </a:solidFill>
                  <a:effectLst/>
                  <a:latin typeface="Consolas"/>
                </a:rPr>
                <a:t>age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 </a:t>
              </a:r>
              <a:r>
                <a:rPr lang="en-GB" sz="1600" b="0">
                  <a:solidFill>
                    <a:srgbClr val="D4D4D4"/>
                  </a:solidFill>
                  <a:effectLst/>
                  <a:latin typeface="Consolas"/>
                </a:rPr>
                <a:t>=</a:t>
              </a:r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 </a:t>
              </a:r>
              <a:r>
                <a:rPr lang="en-GB" sz="1600" b="0">
                  <a:solidFill>
                    <a:srgbClr val="9CDCFE"/>
                  </a:solidFill>
                  <a:effectLst/>
                  <a:latin typeface="Consolas"/>
                </a:rPr>
                <a:t>age</a:t>
              </a:r>
              <a:endParaRPr lang="en-GB" sz="1600" b="0">
                <a:solidFill>
                  <a:srgbClr val="CCCCCC"/>
                </a:solidFill>
                <a:effectLst/>
                <a:latin typeface="Consolas"/>
              </a:endParaRPr>
            </a:p>
            <a:p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   </a:t>
              </a:r>
              <a:r>
                <a:rPr lang="en-GB" sz="1600">
                  <a:solidFill>
                    <a:srgbClr val="CCCCCC"/>
                  </a:solidFill>
                  <a:latin typeface="Consolas"/>
                </a:rPr>
                <a:t> </a:t>
              </a:r>
              <a:endPara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GB" sz="1600" b="0">
                  <a:solidFill>
                    <a:srgbClr val="CCCCCC"/>
                  </a:solidFill>
                  <a:effectLst/>
                  <a:latin typeface="Consolas"/>
                </a:rPr>
                <a:t>    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printInfo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600" b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print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sz="16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600" b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{}</a:t>
              </a:r>
              <a:r>
                <a:rPr lang="en-US" sz="1600" b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y/</a:t>
              </a:r>
              <a:r>
                <a:rPr lang="en-US" sz="1600" b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o"</a:t>
              </a:r>
              <a:r>
                <a:rPr lang="en-US" sz="16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600" b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format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6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6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6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sz="16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6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600" b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600" b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age</a:t>
              </a:r>
              <a:r>
                <a:rPr lang="en-US" sz="1600" b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</p:txBody>
        </p:sp>
        <p:sp>
          <p:nvSpPr>
            <p:cNvPr id="12" name="Google Shape;106;p4">
              <a:extLst>
                <a:ext uri="{FF2B5EF4-FFF2-40B4-BE49-F238E27FC236}">
                  <a16:creationId xmlns:a16="http://schemas.microsoft.com/office/drawing/2014/main" id="{9DEA57C4-31FE-9A15-9EA0-64DFB2283308}"/>
                </a:ext>
              </a:extLst>
            </p:cNvPr>
            <p:cNvSpPr txBox="1"/>
            <p:nvPr/>
          </p:nvSpPr>
          <p:spPr>
            <a:xfrm>
              <a:off x="433350" y="2350445"/>
              <a:ext cx="8277300" cy="301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 b="0" i="0" u="none" strike="noStrike" cap="none">
                  <a:solidFill>
                    <a:srgbClr val="FF00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`main.</a:t>
              </a:r>
              <a:r>
                <a:rPr lang="en" sz="1100">
                  <a:solidFill>
                    <a:srgbClr val="FF00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py</a:t>
              </a:r>
              <a:r>
                <a:rPr lang="en" sz="1100" b="0" i="0" u="none" strike="noStrike" cap="none">
                  <a:solidFill>
                    <a:srgbClr val="FF00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`</a:t>
              </a:r>
              <a:endParaRPr sz="1100" b="0" i="0" u="none" strike="noStrike" cap="none">
                <a:solidFill>
                  <a:srgbClr val="FF00FF"/>
                </a:solidFill>
                <a:latin typeface="JetBrains Mono"/>
                <a:ea typeface="JetBrains Mono"/>
                <a:cs typeface="JetBrains Mono"/>
                <a:sym typeface="JetBrains Mono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A2DC9-C0A7-C7D9-5AA4-7833B9A37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E3A70-4690-6991-BB63-0577FAC0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186687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56A397-CDFD-C7FC-0171-B5007787F2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60C6EC-D4B1-E2EA-CFF5-A89F339E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Constructor?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F90A61-F7CE-19F8-6592-B112BC87C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50" y="1254275"/>
            <a:ext cx="8277300" cy="3051025"/>
          </a:xfrm>
        </p:spPr>
        <p:txBody>
          <a:bodyPr/>
          <a:lstStyle/>
          <a:p>
            <a:pPr marL="127000" indent="0">
              <a:buNone/>
            </a:pPr>
            <a:r>
              <a:rPr lang="en-US"/>
              <a:t>A special function or method to </a:t>
            </a:r>
            <a:r>
              <a:rPr lang="en-US" u="sng"/>
              <a:t>initialize a class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Declares and assigns the initial values for attributes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Usually applicable to other programming languages too!</a:t>
            </a:r>
          </a:p>
        </p:txBody>
      </p:sp>
      <p:sp>
        <p:nvSpPr>
          <p:cNvPr id="7" name="Google Shape;105;p4">
            <a:extLst>
              <a:ext uri="{FF2B5EF4-FFF2-40B4-BE49-F238E27FC236}">
                <a16:creationId xmlns:a16="http://schemas.microsoft.com/office/drawing/2014/main" id="{10E347AF-2DC1-5C32-0E78-2BD4076A135C}"/>
              </a:ext>
            </a:extLst>
          </p:cNvPr>
          <p:cNvSpPr/>
          <p:nvPr/>
        </p:nvSpPr>
        <p:spPr>
          <a:xfrm>
            <a:off x="433350" y="3584310"/>
            <a:ext cx="6603630" cy="943266"/>
          </a:xfrm>
          <a:prstGeom prst="roundRect">
            <a:avLst>
              <a:gd name="adj" fmla="val 3084"/>
            </a:avLst>
          </a:prstGeom>
          <a:solidFill>
            <a:schemeClr val="bg2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endParaRPr lang="en-GB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6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endParaRPr lang="en-GB" sz="16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F661D-04C9-9129-1297-FCD6BA4B5E9E}"/>
              </a:ext>
            </a:extLst>
          </p:cNvPr>
          <p:cNvSpPr txBox="1"/>
          <p:nvPr/>
        </p:nvSpPr>
        <p:spPr>
          <a:xfrm>
            <a:off x="4900770" y="3024989"/>
            <a:ext cx="1587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Attributes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0386C8-F999-9CFE-C579-EFE3C5192510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497943" y="3194266"/>
            <a:ext cx="1402827" cy="4996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FC3F0D-6375-E05E-C002-5FFE34F72A6D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895600" y="3194266"/>
            <a:ext cx="2005170" cy="4996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6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A2DC9-C0A7-C7D9-5AA4-7833B9A37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E3A70-4690-6991-BB63-0577FAC0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 object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7D31A77-DB7C-53B4-977A-89945379E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sz="1800"/>
              <a:t>Create an object by </a:t>
            </a:r>
            <a:r>
              <a:rPr lang="en-US" sz="1800" b="1"/>
              <a:t>calling the constructor </a:t>
            </a:r>
            <a:r>
              <a:rPr lang="en-US" sz="1800"/>
              <a:t>of the class</a:t>
            </a:r>
          </a:p>
          <a:p>
            <a:r>
              <a:rPr lang="en-US" sz="1800"/>
              <a:t>Follow the format you specified in your constructor for the order of attributes to declare!</a:t>
            </a:r>
          </a:p>
        </p:txBody>
      </p:sp>
      <p:sp>
        <p:nvSpPr>
          <p:cNvPr id="19" name="Google Shape;105;p4">
            <a:extLst>
              <a:ext uri="{FF2B5EF4-FFF2-40B4-BE49-F238E27FC236}">
                <a16:creationId xmlns:a16="http://schemas.microsoft.com/office/drawing/2014/main" id="{CA104974-6C9E-09AD-DB7D-8222E7494400}"/>
              </a:ext>
            </a:extLst>
          </p:cNvPr>
          <p:cNvSpPr/>
          <p:nvPr/>
        </p:nvSpPr>
        <p:spPr>
          <a:xfrm>
            <a:off x="433350" y="4112460"/>
            <a:ext cx="6603630" cy="415116"/>
          </a:xfrm>
          <a:prstGeom prst="roundRect">
            <a:avLst>
              <a:gd name="adj" fmla="val 3084"/>
            </a:avLst>
          </a:prstGeom>
          <a:solidFill>
            <a:schemeClr val="bg2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johnObj</a:t>
            </a:r>
            <a:r>
              <a:rPr lang="en-SG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SG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SG" sz="16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SG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SG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SG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SG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4" name="Google Shape;105;p4">
            <a:extLst>
              <a:ext uri="{FF2B5EF4-FFF2-40B4-BE49-F238E27FC236}">
                <a16:creationId xmlns:a16="http://schemas.microsoft.com/office/drawing/2014/main" id="{982EA27A-7A05-6B8E-CD78-4FEA7DA745FB}"/>
              </a:ext>
            </a:extLst>
          </p:cNvPr>
          <p:cNvSpPr/>
          <p:nvPr/>
        </p:nvSpPr>
        <p:spPr>
          <a:xfrm>
            <a:off x="433350" y="3289003"/>
            <a:ext cx="6603630" cy="415116"/>
          </a:xfrm>
          <a:prstGeom prst="roundRect">
            <a:avLst>
              <a:gd name="adj" fmla="val 3084"/>
            </a:avLst>
          </a:prstGeom>
          <a:solidFill>
            <a:schemeClr val="bg2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GB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GB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7B2C00-B27D-C9D5-97FB-5ED528D9D84C}"/>
              </a:ext>
            </a:extLst>
          </p:cNvPr>
          <p:cNvCxnSpPr/>
          <p:nvPr/>
        </p:nvCxnSpPr>
        <p:spPr>
          <a:xfrm flipH="1">
            <a:off x="2720529" y="3634929"/>
            <a:ext cx="98241" cy="59700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908FF9-BC90-A830-D01D-8B0F349ADBD0}"/>
              </a:ext>
            </a:extLst>
          </p:cNvPr>
          <p:cNvCxnSpPr/>
          <p:nvPr/>
        </p:nvCxnSpPr>
        <p:spPr>
          <a:xfrm flipH="1">
            <a:off x="3409477" y="3634929"/>
            <a:ext cx="98241" cy="59700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5B1B237-F5D8-32E8-10C5-EFA2F7E8F797}"/>
              </a:ext>
            </a:extLst>
          </p:cNvPr>
          <p:cNvSpPr txBox="1"/>
          <p:nvPr/>
        </p:nvSpPr>
        <p:spPr>
          <a:xfrm>
            <a:off x="2769649" y="3773123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first</a:t>
            </a:r>
            <a:endParaRPr lang="en-SG" sz="120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E624E3-BF93-6821-FAE9-010EFEE8DF9C}"/>
              </a:ext>
            </a:extLst>
          </p:cNvPr>
          <p:cNvSpPr txBox="1"/>
          <p:nvPr/>
        </p:nvSpPr>
        <p:spPr>
          <a:xfrm>
            <a:off x="3447635" y="3773123"/>
            <a:ext cx="686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second</a:t>
            </a:r>
            <a:endParaRPr lang="en-SG" sz="120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4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A2DC9-C0A7-C7D9-5AA4-7833B9A37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E3A70-4690-6991-BB63-0577FAC0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Method?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FFBFB-0973-D59E-4F48-62D3B91A8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Methods: </a:t>
            </a:r>
            <a:r>
              <a:rPr lang="en-US" b="1"/>
              <a:t>functions</a:t>
            </a:r>
            <a:r>
              <a:rPr lang="en-US"/>
              <a:t> that objects can perform</a:t>
            </a:r>
          </a:p>
          <a:p>
            <a:r>
              <a:rPr lang="en-US"/>
              <a:t>Usually used to perform </a:t>
            </a:r>
            <a:r>
              <a:rPr lang="en-US" b="1"/>
              <a:t>operations</a:t>
            </a:r>
            <a:r>
              <a:rPr lang="en-US"/>
              <a:t> on </a:t>
            </a:r>
            <a:r>
              <a:rPr lang="en-US" b="1"/>
              <a:t>attributes</a:t>
            </a:r>
          </a:p>
          <a:p>
            <a:r>
              <a:rPr lang="en-US"/>
              <a:t>Returns a modified value  </a:t>
            </a:r>
            <a:r>
              <a:rPr lang="en-US" b="1"/>
              <a:t>or</a:t>
            </a:r>
            <a:r>
              <a:rPr lang="en-US"/>
              <a:t>  Prints a value</a:t>
            </a:r>
          </a:p>
          <a:p>
            <a:r>
              <a:rPr lang="en-US"/>
              <a:t>Some examples include:</a:t>
            </a:r>
          </a:p>
          <a:p>
            <a:pPr lvl="1"/>
            <a:r>
              <a:rPr lang="en-US" b="1"/>
              <a:t>Printing</a:t>
            </a:r>
            <a:r>
              <a:rPr lang="en-US"/>
              <a:t> name of a person object</a:t>
            </a:r>
          </a:p>
          <a:p>
            <a:pPr lvl="1"/>
            <a:r>
              <a:rPr lang="en-US" b="1"/>
              <a:t>Calculating</a:t>
            </a:r>
            <a:r>
              <a:rPr lang="en-US"/>
              <a:t> age of a person object</a:t>
            </a:r>
          </a:p>
        </p:txBody>
      </p:sp>
      <p:sp>
        <p:nvSpPr>
          <p:cNvPr id="5" name="Google Shape;105;p4">
            <a:extLst>
              <a:ext uri="{FF2B5EF4-FFF2-40B4-BE49-F238E27FC236}">
                <a16:creationId xmlns:a16="http://schemas.microsoft.com/office/drawing/2014/main" id="{DD6F202D-8028-4C6D-C36A-4F4C30DB5FD5}"/>
              </a:ext>
            </a:extLst>
          </p:cNvPr>
          <p:cNvSpPr/>
          <p:nvPr/>
        </p:nvSpPr>
        <p:spPr>
          <a:xfrm>
            <a:off x="433350" y="3969877"/>
            <a:ext cx="6528559" cy="694991"/>
          </a:xfrm>
          <a:prstGeom prst="roundRect">
            <a:avLst>
              <a:gd name="adj" fmla="val 3084"/>
            </a:avLst>
          </a:prstGeom>
          <a:solidFill>
            <a:schemeClr val="bg2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y/</a:t>
            </a:r>
            <a:r>
              <a:rPr lang="en-US" sz="1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o"</a:t>
            </a:r>
            <a:r>
              <a:rPr lang="en-US" sz="16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9168643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4C52B-5FBC-F38D-3F35-6EAF5EA74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/>
              <a:t>Methods are inside objects</a:t>
            </a:r>
          </a:p>
          <a:p>
            <a:r>
              <a:rPr lang="en-US"/>
              <a:t>Use the object to call the method!</a:t>
            </a:r>
            <a:endParaRPr lang="en-SG" b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SG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objectName</a:t>
            </a:r>
            <a:r>
              <a:rPr lang="en-SG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methodInObject</a:t>
            </a:r>
            <a:r>
              <a:rPr lang="en-SG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SG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Google Shape;105;p4">
            <a:extLst>
              <a:ext uri="{FF2B5EF4-FFF2-40B4-BE49-F238E27FC236}">
                <a16:creationId xmlns:a16="http://schemas.microsoft.com/office/drawing/2014/main" id="{CD16FC1E-4DA2-0C45-36D4-7CCB7DE67B44}"/>
              </a:ext>
            </a:extLst>
          </p:cNvPr>
          <p:cNvSpPr/>
          <p:nvPr/>
        </p:nvSpPr>
        <p:spPr>
          <a:xfrm>
            <a:off x="486499" y="3456133"/>
            <a:ext cx="6603630" cy="415116"/>
          </a:xfrm>
          <a:prstGeom prst="roundRect">
            <a:avLst>
              <a:gd name="adj" fmla="val 3084"/>
            </a:avLst>
          </a:prstGeom>
          <a:solidFill>
            <a:schemeClr val="bg2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johnObj</a:t>
            </a:r>
            <a:r>
              <a:rPr lang="en-SG" sz="16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SG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662E37-5C0A-56EA-99B5-67804766E9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F8ED56-054D-6999-2B4F-947391C4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(How do you call them?)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F2B56-7BCB-C058-8807-9198910CC0F6}"/>
              </a:ext>
            </a:extLst>
          </p:cNvPr>
          <p:cNvSpPr txBox="1"/>
          <p:nvPr/>
        </p:nvSpPr>
        <p:spPr>
          <a:xfrm>
            <a:off x="380201" y="2855927"/>
            <a:ext cx="1357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Object 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A18039-4864-A10C-4FE1-34DDF5D57B3C}"/>
              </a:ext>
            </a:extLst>
          </p:cNvPr>
          <p:cNvSpPr txBox="1"/>
          <p:nvPr/>
        </p:nvSpPr>
        <p:spPr>
          <a:xfrm>
            <a:off x="1790599" y="2818453"/>
            <a:ext cx="149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C0510-833F-DC13-9B2D-82D5BFA56D3B}"/>
              </a:ext>
            </a:extLst>
          </p:cNvPr>
          <p:cNvSpPr txBox="1"/>
          <p:nvPr/>
        </p:nvSpPr>
        <p:spPr>
          <a:xfrm>
            <a:off x="3290079" y="2792460"/>
            <a:ext cx="149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Parentheses</a:t>
            </a:r>
          </a:p>
        </p:txBody>
      </p:sp>
      <p:sp>
        <p:nvSpPr>
          <p:cNvPr id="11" name="Google Shape;105;p4">
            <a:extLst>
              <a:ext uri="{FF2B5EF4-FFF2-40B4-BE49-F238E27FC236}">
                <a16:creationId xmlns:a16="http://schemas.microsoft.com/office/drawing/2014/main" id="{3532FC4B-C9B0-C46B-EDBF-5408DA7A9671}"/>
              </a:ext>
            </a:extLst>
          </p:cNvPr>
          <p:cNvSpPr/>
          <p:nvPr/>
        </p:nvSpPr>
        <p:spPr>
          <a:xfrm>
            <a:off x="486499" y="4007484"/>
            <a:ext cx="6603630" cy="641595"/>
          </a:xfrm>
          <a:prstGeom prst="roundRect">
            <a:avLst>
              <a:gd name="adj" fmla="val 3084"/>
            </a:avLst>
          </a:prstGeom>
          <a:solidFill>
            <a:schemeClr val="bg2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printInfo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{}</a:t>
            </a:r>
            <a:r>
              <a:rPr lang="en-US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y/</a:t>
            </a:r>
            <a:r>
              <a:rPr lang="en-US" sz="16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o"</a:t>
            </a:r>
            <a:r>
              <a:rPr lang="en-US" sz="16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6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sz="16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5BCE2F-FD4D-DB60-569D-686AE84C7A2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058826" y="2571750"/>
            <a:ext cx="0" cy="28417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F5D336-CEFB-6256-0887-62082AC31ABA}"/>
              </a:ext>
            </a:extLst>
          </p:cNvPr>
          <p:cNvCxnSpPr>
            <a:cxnSpLocks/>
          </p:cNvCxnSpPr>
          <p:nvPr/>
        </p:nvCxnSpPr>
        <p:spPr>
          <a:xfrm flipV="1">
            <a:off x="2499199" y="2571750"/>
            <a:ext cx="0" cy="2712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72315-B8AB-0AA6-415B-071C037E575F}"/>
              </a:ext>
            </a:extLst>
          </p:cNvPr>
          <p:cNvCxnSpPr>
            <a:cxnSpLocks/>
          </p:cNvCxnSpPr>
          <p:nvPr/>
        </p:nvCxnSpPr>
        <p:spPr>
          <a:xfrm flipV="1">
            <a:off x="3897257" y="2571750"/>
            <a:ext cx="0" cy="2946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189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Accessing Object Attributes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/>
              <a:t>Use the </a:t>
            </a:r>
            <a:r>
              <a:rPr lang="en-US" b="1"/>
              <a:t>object</a:t>
            </a:r>
            <a:r>
              <a:rPr lang="en-US"/>
              <a:t> to access </a:t>
            </a:r>
            <a:r>
              <a:rPr lang="en-US" b="1"/>
              <a:t>public</a:t>
            </a:r>
            <a:r>
              <a:rPr lang="en-US" b="1" i="1"/>
              <a:t> </a:t>
            </a:r>
            <a:r>
              <a:rPr lang="en-US"/>
              <a:t>attributes</a:t>
            </a:r>
          </a:p>
          <a:p>
            <a:r>
              <a:rPr lang="en-SG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objectName</a:t>
            </a:r>
            <a:r>
              <a:rPr lang="en-SG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attributeName</a:t>
            </a:r>
            <a:endParaRPr lang="en-US"/>
          </a:p>
        </p:txBody>
      </p:sp>
      <p:sp>
        <p:nvSpPr>
          <p:cNvPr id="5" name="Google Shape;105;p4">
            <a:extLst>
              <a:ext uri="{FF2B5EF4-FFF2-40B4-BE49-F238E27FC236}">
                <a16:creationId xmlns:a16="http://schemas.microsoft.com/office/drawing/2014/main" id="{AE6D1438-D67F-908E-7AA4-5669A201D22A}"/>
              </a:ext>
            </a:extLst>
          </p:cNvPr>
          <p:cNvSpPr/>
          <p:nvPr/>
        </p:nvSpPr>
        <p:spPr>
          <a:xfrm>
            <a:off x="433350" y="2571750"/>
            <a:ext cx="6603630" cy="1213172"/>
          </a:xfrm>
          <a:prstGeom prst="roundRect">
            <a:avLst>
              <a:gd name="adj" fmla="val 3084"/>
            </a:avLst>
          </a:prstGeom>
          <a:solidFill>
            <a:schemeClr val="bg2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sz="18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SG" sz="18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SG" sz="1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johnObj</a:t>
            </a:r>
            <a:r>
              <a:rPr lang="en-SG" sz="18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SG" sz="18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SG" sz="18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SG" sz="18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SG" sz="1800">
                <a:solidFill>
                  <a:srgbClr val="CCCCCC"/>
                </a:solidFill>
                <a:latin typeface="Consolas" panose="020B0609020204030204" pitchFamily="49" charset="0"/>
              </a:rPr>
              <a:t>Output:</a:t>
            </a:r>
            <a:endParaRPr lang="en-SG" sz="18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SG" sz="1800">
                <a:solidFill>
                  <a:srgbClr val="CCCCCC"/>
                </a:solidFill>
                <a:latin typeface="Consolas" panose="020B0609020204030204" pitchFamily="49" charset="0"/>
              </a:rPr>
              <a:t>John</a:t>
            </a:r>
            <a:endParaRPr lang="en-SG" sz="18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429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Object Attributes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the object to access the attribute</a:t>
            </a:r>
          </a:p>
          <a:p>
            <a:r>
              <a:rPr lang="en-US"/>
              <a:t>Modify the attribute accordingly</a:t>
            </a:r>
          </a:p>
        </p:txBody>
      </p:sp>
      <p:sp>
        <p:nvSpPr>
          <p:cNvPr id="5" name="Google Shape;105;p4">
            <a:extLst>
              <a:ext uri="{FF2B5EF4-FFF2-40B4-BE49-F238E27FC236}">
                <a16:creationId xmlns:a16="http://schemas.microsoft.com/office/drawing/2014/main" id="{DCE139AC-9ECD-EDFC-D41B-BD8363CFF8AD}"/>
              </a:ext>
            </a:extLst>
          </p:cNvPr>
          <p:cNvSpPr/>
          <p:nvPr/>
        </p:nvSpPr>
        <p:spPr>
          <a:xfrm>
            <a:off x="433350" y="2687308"/>
            <a:ext cx="6239587" cy="1023133"/>
          </a:xfrm>
          <a:prstGeom prst="roundRect">
            <a:avLst>
              <a:gd name="adj" fmla="val 3084"/>
            </a:avLst>
          </a:prstGeom>
          <a:solidFill>
            <a:schemeClr val="bg2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SG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p1.name = </a:t>
            </a:r>
            <a:r>
              <a:rPr lang="en-US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"Tom"</a:t>
            </a:r>
            <a:endParaRPr lang="en-US" sz="20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SG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"This person's name is " </a:t>
            </a:r>
            <a:r>
              <a:rPr lang="en-US" sz="2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p1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2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200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Output:</a:t>
            </a:r>
            <a:b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This person’s name is Tom</a:t>
            </a:r>
          </a:p>
          <a:p>
            <a:endParaRPr lang="en-SG" sz="2000" b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0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What's covered?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9AEDA-AFAB-947F-8CB2-BD8F44AEE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What is OOP?</a:t>
            </a:r>
          </a:p>
          <a:p>
            <a:r>
              <a:rPr lang="en-SG"/>
              <a:t>Classes, Attributes &amp; Objects</a:t>
            </a:r>
          </a:p>
          <a:p>
            <a:r>
              <a:rPr lang="en-SG"/>
              <a:t>Encapsulation</a:t>
            </a:r>
          </a:p>
          <a:p>
            <a:r>
              <a:rPr lang="en-SG"/>
              <a:t>Protection Levels</a:t>
            </a:r>
          </a:p>
          <a:p>
            <a:r>
              <a:rPr lang="en-SG"/>
              <a:t>Hands-on Activities (guided!)</a:t>
            </a:r>
          </a:p>
          <a:p>
            <a:r>
              <a:rPr lang="en-SG"/>
              <a:t>Secret Project </a:t>
            </a:r>
            <a:r>
              <a:rPr lang="en-SG">
                <a:sym typeface="Wingdings" panose="05000000000000000000" pitchFamily="2" charset="2"/>
              </a:rPr>
              <a:t></a:t>
            </a:r>
            <a:endParaRPr lang="en-S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C46D9E-F39F-29BE-6F7D-C5FEA4D79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2161820"/>
            <a:ext cx="8277300" cy="1159800"/>
          </a:xfrm>
        </p:spPr>
        <p:txBody>
          <a:bodyPr/>
          <a:lstStyle/>
          <a:p>
            <a:r>
              <a:rPr lang="en-US"/>
              <a:t>Encapsulation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12B6513-9F5F-7BBD-D76D-F45166F9DE9E}"/>
              </a:ext>
            </a:extLst>
          </p:cNvPr>
          <p:cNvSpPr txBox="1">
            <a:spLocks/>
          </p:cNvSpPr>
          <p:nvPr/>
        </p:nvSpPr>
        <p:spPr>
          <a:xfrm>
            <a:off x="203356" y="1722741"/>
            <a:ext cx="8277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96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37196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Encapsulation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Involves bundling data and methods together in a single unit</a:t>
            </a:r>
          </a:p>
          <a:p>
            <a:r>
              <a:rPr lang="en-US"/>
              <a:t>Implemented through classes where data members and methods are grouped</a:t>
            </a:r>
          </a:p>
          <a:p>
            <a:r>
              <a:rPr lang="en-US"/>
              <a:t>Promotes modularity in code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C46D9E-F39F-29BE-6F7D-C5FEA4D79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2161820"/>
            <a:ext cx="8277300" cy="1159800"/>
          </a:xfrm>
        </p:spPr>
        <p:txBody>
          <a:bodyPr/>
          <a:lstStyle/>
          <a:p>
            <a:r>
              <a:rPr lang="en-US"/>
              <a:t>Protection Levels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12B6513-9F5F-7BBD-D76D-F45166F9DE9E}"/>
              </a:ext>
            </a:extLst>
          </p:cNvPr>
          <p:cNvSpPr txBox="1">
            <a:spLocks/>
          </p:cNvSpPr>
          <p:nvPr/>
        </p:nvSpPr>
        <p:spPr>
          <a:xfrm>
            <a:off x="203356" y="1722741"/>
            <a:ext cx="8277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96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0635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A7E8-AF1B-EB33-E146-ED5B91124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Protection Levels</a:t>
            </a:r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725B34-3C14-EA2D-FE63-6DB6C2AA11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E0097BB-7BA9-ABA8-2CBF-2001172D0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683138"/>
              </p:ext>
            </p:extLst>
          </p:nvPr>
        </p:nvGraphicFramePr>
        <p:xfrm>
          <a:off x="827494" y="1418530"/>
          <a:ext cx="7489012" cy="28901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506">
                  <a:extLst>
                    <a:ext uri="{9D8B030D-6E8A-4147-A177-3AD203B41FA5}">
                      <a16:colId xmlns:a16="http://schemas.microsoft.com/office/drawing/2014/main" val="919665678"/>
                    </a:ext>
                  </a:extLst>
                </a:gridCol>
                <a:gridCol w="3744506">
                  <a:extLst>
                    <a:ext uri="{9D8B030D-6E8A-4147-A177-3AD203B41FA5}">
                      <a16:colId xmlns:a16="http://schemas.microsoft.com/office/drawing/2014/main" val="3317772933"/>
                    </a:ext>
                  </a:extLst>
                </a:gridCol>
              </a:tblGrid>
              <a:tr h="345969"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/>
                        <a:t>Private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394163"/>
                  </a:ext>
                </a:extLst>
              </a:tr>
              <a:tr h="848051">
                <a:tc>
                  <a:txBody>
                    <a:bodyPr/>
                    <a:lstStyle/>
                    <a:p>
                      <a:r>
                        <a:rPr lang="en-SG"/>
                        <a:t>Attributes or methods </a:t>
                      </a:r>
                      <a:r>
                        <a:rPr lang="en-SG"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SG"/>
                        <a:t> can be accessed </a:t>
                      </a:r>
                      <a:r>
                        <a:rPr lang="en-SG" u="sng"/>
                        <a:t>outside</a:t>
                      </a:r>
                      <a:r>
                        <a:rPr lang="en-SG" u="none"/>
                        <a:t> of the class</a:t>
                      </a:r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/>
                        <a:t>Attributes or methods </a:t>
                      </a:r>
                      <a:r>
                        <a:rPr lang="en-SG">
                          <a:sym typeface="Wingdings" panose="05000000000000000000" pitchFamily="2" charset="2"/>
                        </a:rPr>
                        <a:t> can only be accessed </a:t>
                      </a:r>
                      <a:r>
                        <a:rPr lang="en-SG" u="sng">
                          <a:sym typeface="Wingdings" panose="05000000000000000000" pitchFamily="2" charset="2"/>
                        </a:rPr>
                        <a:t>within</a:t>
                      </a:r>
                      <a:r>
                        <a:rPr lang="en-SG" u="none">
                          <a:sym typeface="Wingdings" panose="05000000000000000000" pitchFamily="2" charset="2"/>
                        </a:rPr>
                        <a:t> the class</a:t>
                      </a:r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7968620"/>
                  </a:ext>
                </a:extLst>
              </a:tr>
              <a:tr h="848051">
                <a:tc>
                  <a:txBody>
                    <a:bodyPr/>
                    <a:lstStyle/>
                    <a:p>
                      <a:r>
                        <a:rPr lang="en-SG" u="sng"/>
                        <a:t>Can</a:t>
                      </a:r>
                      <a:r>
                        <a:rPr lang="en-SG"/>
                        <a:t> be called via objects of the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u="sng"/>
                        <a:t>Cannot</a:t>
                      </a:r>
                      <a:r>
                        <a:rPr lang="en-SG" u="none"/>
                        <a:t> be called via objects of the class</a:t>
                      </a:r>
                      <a:endParaRPr lang="en-SG" u="sn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731045"/>
                  </a:ext>
                </a:extLst>
              </a:tr>
              <a:tr h="848051">
                <a:tc>
                  <a:txBody>
                    <a:bodyPr/>
                    <a:lstStyle/>
                    <a:p>
                      <a:r>
                        <a:rPr lang="en-SG"/>
                        <a:t>Denoted by default, without 2 underscores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/>
                        <a:t>Denoted with 2 underscores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206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81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C46D9E-F39F-29BE-6F7D-C5FEA4D79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2161820"/>
            <a:ext cx="8277300" cy="1159800"/>
          </a:xfrm>
        </p:spPr>
        <p:txBody>
          <a:bodyPr/>
          <a:lstStyle/>
          <a:p>
            <a:r>
              <a:rPr lang="en-US"/>
              <a:t>Activities!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12B6513-9F5F-7BBD-D76D-F45166F9DE9E}"/>
              </a:ext>
            </a:extLst>
          </p:cNvPr>
          <p:cNvSpPr txBox="1">
            <a:spLocks/>
          </p:cNvSpPr>
          <p:nvPr/>
        </p:nvSpPr>
        <p:spPr>
          <a:xfrm>
            <a:off x="203356" y="1722741"/>
            <a:ext cx="8277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96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52307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EAF1CA-F3DE-C328-F6DB-F6962B3D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1 💪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A9F0A-E0E2-95F2-33B0-E75BFEA8F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/>
              <a:t>Create a class to represent a </a:t>
            </a:r>
            <a:r>
              <a:rPr lang="en-GB" b="1"/>
              <a:t>car</a:t>
            </a:r>
            <a:r>
              <a:rPr lang="en-GB"/>
              <a:t>. The class should have attributes for the car’s </a:t>
            </a:r>
            <a:r>
              <a:rPr lang="en-GB" b="1"/>
              <a:t>brand</a:t>
            </a:r>
            <a:r>
              <a:rPr lang="en-GB"/>
              <a:t>, </a:t>
            </a:r>
            <a:r>
              <a:rPr lang="en-GB" b="1"/>
              <a:t>speed</a:t>
            </a:r>
            <a:r>
              <a:rPr lang="en-GB"/>
              <a:t>,</a:t>
            </a:r>
            <a:r>
              <a:rPr lang="en-GB" b="1"/>
              <a:t> model</a:t>
            </a:r>
            <a:r>
              <a:rPr lang="en-GB"/>
              <a:t>, </a:t>
            </a:r>
            <a:r>
              <a:rPr lang="en-GB" b="1"/>
              <a:t>year</a:t>
            </a:r>
            <a:r>
              <a:rPr lang="en-GB"/>
              <a:t>, and </a:t>
            </a:r>
            <a:r>
              <a:rPr lang="en-GB" b="1"/>
              <a:t>colour</a:t>
            </a:r>
            <a:r>
              <a:rPr lang="en-GB"/>
              <a:t>. The class should also have methods to </a:t>
            </a:r>
            <a:r>
              <a:rPr lang="en-GB" b="1"/>
              <a:t>start the car</a:t>
            </a:r>
            <a:r>
              <a:rPr lang="en-GB"/>
              <a:t>, </a:t>
            </a:r>
            <a:r>
              <a:rPr lang="en-GB" b="1"/>
              <a:t>stop the car</a:t>
            </a:r>
            <a:r>
              <a:rPr lang="en-GB"/>
              <a:t>, and </a:t>
            </a:r>
            <a:r>
              <a:rPr lang="en-GB" b="1"/>
              <a:t>honk the horn</a:t>
            </a:r>
            <a:r>
              <a:rPr lang="en-GB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Feel free to write any code for now inside the methods: we want to see if you got things right with making a class!</a:t>
            </a:r>
          </a:p>
          <a:p>
            <a:pPr marL="127000" indent="0">
              <a:buNone/>
            </a:pPr>
            <a:endParaRPr lang="en-GB"/>
          </a:p>
          <a:p>
            <a:pPr marL="127000" indent="0">
              <a:buNone/>
            </a:pPr>
            <a:r>
              <a:rPr lang="en-GB"/>
              <a:t>Extra: label the attributes, methods, and constructor</a:t>
            </a:r>
          </a:p>
        </p:txBody>
      </p:sp>
    </p:spTree>
    <p:extLst>
      <p:ext uri="{BB962C8B-B14F-4D97-AF65-F5344CB8AC3E}">
        <p14:creationId xmlns:p14="http://schemas.microsoft.com/office/powerpoint/2010/main" val="3937150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EAF1CA-F3DE-C328-F6DB-F6962B3D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50" y="165844"/>
            <a:ext cx="6973200" cy="744300"/>
          </a:xfrm>
        </p:spPr>
        <p:txBody>
          <a:bodyPr/>
          <a:lstStyle/>
          <a:p>
            <a:r>
              <a:rPr lang="en-GB"/>
              <a:t>Exercise 1 💪</a:t>
            </a:r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11F391-A542-AA74-C3CB-8A2A5EFF0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8" t="9955" r="30799" b="22252"/>
          <a:stretch/>
        </p:blipFill>
        <p:spPr>
          <a:xfrm>
            <a:off x="1092982" y="941149"/>
            <a:ext cx="6958035" cy="40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8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002FC-248B-E05B-D267-F73B6B1B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2 💪💪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080B6-4CE2-B52B-68C6-44DEAD2F7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GB"/>
              <a:t>Add on to the previous exercise. The car class should have an additional attribute for the car's </a:t>
            </a:r>
            <a:r>
              <a:rPr lang="en-GB" b="1"/>
              <a:t>top speed</a:t>
            </a:r>
            <a:r>
              <a:rPr lang="en-GB"/>
              <a:t>. The class should also have a method to </a:t>
            </a:r>
            <a:r>
              <a:rPr lang="en-GB" b="1"/>
              <a:t>set the top speed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6951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002FC-248B-E05B-D267-F73B6B1B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50" y="165844"/>
            <a:ext cx="6973200" cy="744300"/>
          </a:xfrm>
        </p:spPr>
        <p:txBody>
          <a:bodyPr/>
          <a:lstStyle/>
          <a:p>
            <a:r>
              <a:rPr lang="en-GB"/>
              <a:t>Exercise 2 💪💪</a:t>
            </a:r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0BDFD-3DEF-AF91-EB67-5351877CB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" t="10193" r="28534" b="7653"/>
          <a:stretch/>
        </p:blipFill>
        <p:spPr>
          <a:xfrm>
            <a:off x="1469136" y="917856"/>
            <a:ext cx="6205728" cy="422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05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002FC-248B-E05B-D267-F73B6B1B9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Exercise 3 💪💪💪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080B6-4CE2-B52B-68C6-44DEAD2F7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 algn="l">
              <a:buNone/>
            </a:pPr>
            <a:r>
              <a:rPr lang="en-US" sz="1600"/>
              <a:t>Create a class to represent a bank account. The class should have attributes for </a:t>
            </a:r>
            <a:r>
              <a:rPr lang="en-US" sz="1600" b="1"/>
              <a:t>the account holder's name, the account number, and the account balance</a:t>
            </a:r>
            <a:r>
              <a:rPr lang="en-US" sz="1600"/>
              <a:t>. The class should also have methods to </a:t>
            </a:r>
            <a:r>
              <a:rPr lang="en-US" sz="1600" b="1"/>
              <a:t>deposit money </a:t>
            </a:r>
            <a:r>
              <a:rPr lang="en-US" sz="1600"/>
              <a:t>into the account, </a:t>
            </a:r>
            <a:r>
              <a:rPr lang="en-US" sz="1600" b="1"/>
              <a:t>withdraw money </a:t>
            </a:r>
            <a:r>
              <a:rPr lang="en-US" sz="1600"/>
              <a:t>from the account, </a:t>
            </a:r>
            <a:r>
              <a:rPr lang="en-US" sz="1600" b="1"/>
              <a:t>and check the account balance</a:t>
            </a:r>
            <a:r>
              <a:rPr lang="en-US" sz="1600"/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7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C46D9E-F39F-29BE-6F7D-C5FEA4D79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2161820"/>
            <a:ext cx="8277300" cy="1159800"/>
          </a:xfrm>
        </p:spPr>
        <p:txBody>
          <a:bodyPr/>
          <a:lstStyle/>
          <a:p>
            <a:r>
              <a:rPr lang="en-US"/>
              <a:t>What is OOP?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12B6513-9F5F-7BBD-D76D-F45166F9DE9E}"/>
              </a:ext>
            </a:extLst>
          </p:cNvPr>
          <p:cNvSpPr txBox="1">
            <a:spLocks/>
          </p:cNvSpPr>
          <p:nvPr/>
        </p:nvSpPr>
        <p:spPr>
          <a:xfrm>
            <a:off x="203356" y="1722741"/>
            <a:ext cx="8277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96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03907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E002FC-248B-E05B-D267-F73B6B1B9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50" y="165844"/>
            <a:ext cx="6973200" cy="744300"/>
          </a:xfrm>
        </p:spPr>
        <p:txBody>
          <a:bodyPr/>
          <a:lstStyle/>
          <a:p>
            <a:r>
              <a:rPr lang="en-GB"/>
              <a:t>Exercise 3 💪💪💪</a:t>
            </a:r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CF616C-3C08-5F8F-6C8F-39EEF5D49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99" t="9481" r="19002" b="29600"/>
          <a:stretch/>
        </p:blipFill>
        <p:spPr>
          <a:xfrm>
            <a:off x="648388" y="915690"/>
            <a:ext cx="7847223" cy="40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54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C46D9E-F39F-29BE-6F7D-C5FEA4D79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2161820"/>
            <a:ext cx="8277300" cy="1159800"/>
          </a:xfrm>
        </p:spPr>
        <p:txBody>
          <a:bodyPr/>
          <a:lstStyle/>
          <a:p>
            <a:r>
              <a:rPr lang="en-US"/>
              <a:t>BREAK TIME!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12B6513-9F5F-7BBD-D76D-F45166F9DE9E}"/>
              </a:ext>
            </a:extLst>
          </p:cNvPr>
          <p:cNvSpPr txBox="1">
            <a:spLocks/>
          </p:cNvSpPr>
          <p:nvPr/>
        </p:nvSpPr>
        <p:spPr>
          <a:xfrm>
            <a:off x="203356" y="1722741"/>
            <a:ext cx="8277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9600"/>
              <a:t>6</a:t>
            </a:r>
            <a:endParaRPr lang="en-US"/>
          </a:p>
        </p:txBody>
      </p:sp>
      <p:pic>
        <p:nvPicPr>
          <p:cNvPr id="1026" name="Picture 2" descr="Minions GIF - Minions - Discover &amp; Share GIFs">
            <a:extLst>
              <a:ext uri="{FF2B5EF4-FFF2-40B4-BE49-F238E27FC236}">
                <a16:creationId xmlns:a16="http://schemas.microsoft.com/office/drawing/2014/main" id="{DF4B29B7-EE3C-3254-6309-6E710F32A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913" y="28220"/>
            <a:ext cx="3628085" cy="163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392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C46D9E-F39F-29BE-6F7D-C5FEA4D79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2161820"/>
            <a:ext cx="8277300" cy="1159800"/>
          </a:xfrm>
        </p:spPr>
        <p:txBody>
          <a:bodyPr/>
          <a:lstStyle/>
          <a:p>
            <a:r>
              <a:rPr lang="en-US"/>
              <a:t>Surprise Project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12B6513-9F5F-7BBD-D76D-F45166F9DE9E}"/>
              </a:ext>
            </a:extLst>
          </p:cNvPr>
          <p:cNvSpPr txBox="1">
            <a:spLocks/>
          </p:cNvSpPr>
          <p:nvPr/>
        </p:nvSpPr>
        <p:spPr>
          <a:xfrm>
            <a:off x="203356" y="1722741"/>
            <a:ext cx="8277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9600"/>
              <a:t>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10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But before that…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pPr marL="127000" indent="0">
              <a:buNone/>
            </a:pPr>
            <a:endParaRPr lang="en-US" sz="1800"/>
          </a:p>
          <a:p>
            <a:pPr marL="127000" indent="0">
              <a:buNone/>
            </a:pPr>
            <a:endParaRPr lang="en-US" sz="1800"/>
          </a:p>
        </p:txBody>
      </p:sp>
      <p:pic>
        <p:nvPicPr>
          <p:cNvPr id="5" name="Picture 2" descr="Quizizz - Free Online Quizzes">
            <a:extLst>
              <a:ext uri="{FF2B5EF4-FFF2-40B4-BE49-F238E27FC236}">
                <a16:creationId xmlns:a16="http://schemas.microsoft.com/office/drawing/2014/main" id="{E5D4EFD6-C3F7-1B1B-711B-AB047546C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8" y="1230086"/>
            <a:ext cx="7257143" cy="3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942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New Python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Create a new Python file</a:t>
            </a:r>
          </a:p>
          <a:p>
            <a:pPr marL="127000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C408B-B646-A746-8100-F43C67D99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28" t="15379" r="19921" b="40600"/>
          <a:stretch/>
        </p:blipFill>
        <p:spPr>
          <a:xfrm>
            <a:off x="1104020" y="1911352"/>
            <a:ext cx="6935959" cy="29283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197354-C7D4-A9AE-B79A-93C58BAB6B3F}"/>
              </a:ext>
            </a:extLst>
          </p:cNvPr>
          <p:cNvSpPr/>
          <p:nvPr/>
        </p:nvSpPr>
        <p:spPr>
          <a:xfrm>
            <a:off x="1429657" y="3003850"/>
            <a:ext cx="515257" cy="1669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0936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 to the Repository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Go to </a:t>
            </a:r>
            <a:r>
              <a:rPr lang="en-US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https://tinyurl.com/OverflowPythonWorkshop</a:t>
            </a:r>
            <a:endParaRPr lang="en-US">
              <a:solidFill>
                <a:schemeClr val="bg1"/>
              </a:solidFill>
            </a:endParaRPr>
          </a:p>
          <a:p>
            <a:endParaRPr lang="en-US"/>
          </a:p>
          <a:p>
            <a:pPr marL="127000" indent="0">
              <a:buNone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FFDD7A-2ED1-CC74-F4AC-8A7551AE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5" t="16379" r="17057" b="5186"/>
          <a:stretch/>
        </p:blipFill>
        <p:spPr>
          <a:xfrm>
            <a:off x="1621911" y="1812869"/>
            <a:ext cx="5903745" cy="31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4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&amp; Paste the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Copy the code in the Python_Nagini_Workshop.py file on GitHub</a:t>
            </a:r>
          </a:p>
          <a:p>
            <a:r>
              <a:rPr lang="en-US"/>
              <a:t>Paste it in your own python file</a:t>
            </a:r>
          </a:p>
          <a:p>
            <a:pPr marL="127000" indent="0">
              <a:buNone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D7F32-7A3A-C27B-CCCA-F63673383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7" t="24386" r="2142" b="7491"/>
          <a:stretch/>
        </p:blipFill>
        <p:spPr>
          <a:xfrm>
            <a:off x="1546219" y="2227942"/>
            <a:ext cx="6051561" cy="28533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79152A-951B-7E0F-CDC8-A58B00039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25" t="35276" r="3397" b="57075"/>
          <a:stretch/>
        </p:blipFill>
        <p:spPr>
          <a:xfrm>
            <a:off x="6806590" y="1077372"/>
            <a:ext cx="2222694" cy="10534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8740B5-3F5B-4767-AE2A-144EF024DE03}"/>
              </a:ext>
            </a:extLst>
          </p:cNvPr>
          <p:cNvSpPr/>
          <p:nvPr/>
        </p:nvSpPr>
        <p:spPr>
          <a:xfrm>
            <a:off x="7357738" y="1436913"/>
            <a:ext cx="335836" cy="334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91C0B5-1D49-15C6-8D86-39E5F57DF85A}"/>
              </a:ext>
            </a:extLst>
          </p:cNvPr>
          <p:cNvCxnSpPr>
            <a:cxnSpLocks/>
          </p:cNvCxnSpPr>
          <p:nvPr/>
        </p:nvCxnSpPr>
        <p:spPr>
          <a:xfrm flipV="1">
            <a:off x="7053943" y="1821672"/>
            <a:ext cx="352607" cy="914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888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C46D9E-F39F-29BE-6F7D-C5FEA4D79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2161820"/>
            <a:ext cx="8277300" cy="1159800"/>
          </a:xfrm>
        </p:spPr>
        <p:txBody>
          <a:bodyPr/>
          <a:lstStyle/>
          <a:p>
            <a:r>
              <a:rPr lang="en-US"/>
              <a:t>Let’s get CODING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12B6513-9F5F-7BBD-D76D-F45166F9DE9E}"/>
              </a:ext>
            </a:extLst>
          </p:cNvPr>
          <p:cNvSpPr txBox="1">
            <a:spLocks/>
          </p:cNvSpPr>
          <p:nvPr/>
        </p:nvSpPr>
        <p:spPr>
          <a:xfrm>
            <a:off x="203356" y="1722741"/>
            <a:ext cx="8277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9600"/>
              <a:t>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09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Initializing </a:t>
            </a:r>
            <a:r>
              <a:rPr lang="en-US" err="1"/>
              <a:t>self.board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Set </a:t>
            </a:r>
            <a:r>
              <a:rPr lang="en-US" err="1"/>
              <a:t>self.board</a:t>
            </a:r>
            <a:r>
              <a:rPr lang="en-US"/>
              <a:t> to be an empty list</a:t>
            </a:r>
          </a:p>
          <a:p>
            <a:r>
              <a:rPr lang="en-US"/>
              <a:t>Make sure your </a:t>
            </a:r>
            <a:r>
              <a:rPr lang="en-US" err="1"/>
              <a:t>init</a:t>
            </a:r>
            <a:r>
              <a:rPr lang="en-US"/>
              <a:t> method is surrounded with 2 underscores on both sides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EAD4EB-0183-BCC2-AE80-9E6F64E58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57" t="35555" r="50000" b="47579"/>
          <a:stretch/>
        </p:blipFill>
        <p:spPr>
          <a:xfrm>
            <a:off x="1432526" y="2942492"/>
            <a:ext cx="6278948" cy="17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45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the 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Creating a new list for each row</a:t>
            </a:r>
          </a:p>
          <a:p>
            <a:r>
              <a:rPr lang="en-US"/>
              <a:t>In the list, append how many columns there are to the row list</a:t>
            </a:r>
          </a:p>
          <a:p>
            <a:r>
              <a:rPr lang="en-US"/>
              <a:t>Append the row list to the board list</a:t>
            </a:r>
          </a:p>
          <a:p>
            <a:r>
              <a:rPr lang="en-US"/>
              <a:t>Repeats for the number of rows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097C2-6D54-C195-03F8-DB7002BC8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9" t="29571" r="32949" b="48262"/>
          <a:stretch/>
        </p:blipFill>
        <p:spPr>
          <a:xfrm>
            <a:off x="137908" y="3193143"/>
            <a:ext cx="8617026" cy="1887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7FF7D9-250A-FB1B-A3C4-6C4EDA3F4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2" t="43533" r="69360" b="32308"/>
          <a:stretch/>
        </p:blipFill>
        <p:spPr>
          <a:xfrm>
            <a:off x="6517777" y="1438482"/>
            <a:ext cx="2237157" cy="15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8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78F69-DB26-9DF6-A4BD-F9BFC8C1E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40B8B8-B0CD-8CC5-BC58-76170AA4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OOP?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3DD95-EC49-FAD6-8C64-814909D17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 </a:t>
            </a:r>
            <a:r>
              <a:rPr lang="en-GB" b="1"/>
              <a:t>paradigm</a:t>
            </a:r>
            <a:r>
              <a:rPr lang="en-GB"/>
              <a:t> that bases programming in modular concepts (objects, classes, subclasses, etc.)</a:t>
            </a:r>
          </a:p>
          <a:p>
            <a:r>
              <a:rPr lang="en-GB"/>
              <a:t>Primarily has four principles:</a:t>
            </a:r>
          </a:p>
          <a:p>
            <a:pPr lvl="1"/>
            <a:r>
              <a:rPr lang="en-GB" b="1"/>
              <a:t>Encapsulation (we’ll be briefly covering this!)</a:t>
            </a:r>
          </a:p>
          <a:p>
            <a:pPr lvl="1"/>
            <a:r>
              <a:rPr lang="en-GB" b="1"/>
              <a:t>Abstraction/Generalisation</a:t>
            </a:r>
          </a:p>
          <a:p>
            <a:pPr lvl="1"/>
            <a:r>
              <a:rPr lang="en-GB" b="1"/>
              <a:t>Polymorphism</a:t>
            </a:r>
          </a:p>
          <a:p>
            <a:pPr lvl="1"/>
            <a:r>
              <a:rPr lang="en-GB" b="1"/>
              <a:t>Inheritance</a:t>
            </a:r>
            <a:endParaRPr lang="en-SG" b="1"/>
          </a:p>
        </p:txBody>
      </p:sp>
      <p:pic>
        <p:nvPicPr>
          <p:cNvPr id="6" name="Graphic 5" descr="Web design with solid fill">
            <a:extLst>
              <a:ext uri="{FF2B5EF4-FFF2-40B4-BE49-F238E27FC236}">
                <a16:creationId xmlns:a16="http://schemas.microsoft.com/office/drawing/2014/main" id="{1B4BE24E-AF51-2948-0786-2F080276F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2750" y="3398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6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Randomizing the First Player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Getting either 0 or 1 randomly, returning first player according to random number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06AB4-8E11-C2DB-4273-ADDDBA229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5" t="38746" r="40385" b="31169"/>
          <a:stretch/>
        </p:blipFill>
        <p:spPr>
          <a:xfrm>
            <a:off x="1351107" y="2285167"/>
            <a:ext cx="6441786" cy="2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19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49" y="385300"/>
            <a:ext cx="7374219" cy="744300"/>
          </a:xfrm>
        </p:spPr>
        <p:txBody>
          <a:bodyPr/>
          <a:lstStyle/>
          <a:p>
            <a:r>
              <a:rPr lang="en-US"/>
              <a:t>Adding Player Spot onto the 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To access a particular spot in a nested list, the indexing is 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</a:t>
            </a:r>
            <a:r>
              <a:rPr lang="en-US" err="1"/>
              <a:t>rowNumber</a:t>
            </a:r>
            <a:r>
              <a:rPr lang="en-US"/>
              <a:t>][</a:t>
            </a:r>
            <a:r>
              <a:rPr lang="en-US" err="1"/>
              <a:t>columnNumber</a:t>
            </a:r>
            <a:r>
              <a:rPr lang="en-US"/>
              <a:t>]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64BA7-DC87-AD99-3547-2894E7C5E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8" t="42621" r="31282" b="40285"/>
          <a:stretch/>
        </p:blipFill>
        <p:spPr>
          <a:xfrm>
            <a:off x="595931" y="2571750"/>
            <a:ext cx="7952137" cy="142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795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– Row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79" y="1251248"/>
            <a:ext cx="2534975" cy="1841765"/>
          </a:xfrm>
        </p:spPr>
        <p:txBody>
          <a:bodyPr/>
          <a:lstStyle/>
          <a:p>
            <a:r>
              <a:rPr lang="en-US"/>
              <a:t>First Row: 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[0][0]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[0][1]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[0][2]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BF19E-3CE7-5C65-A8F2-C9B1CED1A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9" t="38518" r="57307" b="33675"/>
          <a:stretch/>
        </p:blipFill>
        <p:spPr>
          <a:xfrm>
            <a:off x="433349" y="3096039"/>
            <a:ext cx="2534975" cy="1586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A7ACD6-DDEA-4A05-E37C-DAB4834EE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45356" r="70384" b="33220"/>
          <a:stretch/>
        </p:blipFill>
        <p:spPr>
          <a:xfrm>
            <a:off x="3111994" y="3096039"/>
            <a:ext cx="2362680" cy="1586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A28D1E-FEE2-C1A5-D0B3-51F82B4EA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69" t="37835" r="56692" b="33675"/>
          <a:stretch/>
        </p:blipFill>
        <p:spPr>
          <a:xfrm>
            <a:off x="5641231" y="3096039"/>
            <a:ext cx="2557752" cy="1586372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132DAB5-CD4C-7C10-268A-5B764773589E}"/>
              </a:ext>
            </a:extLst>
          </p:cNvPr>
          <p:cNvSpPr txBox="1">
            <a:spLocks/>
          </p:cNvSpPr>
          <p:nvPr/>
        </p:nvSpPr>
        <p:spPr>
          <a:xfrm>
            <a:off x="2968324" y="1254274"/>
            <a:ext cx="2358920" cy="184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Second Row: 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[1][0]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[1][1]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[1][2]</a:t>
            </a:r>
          </a:p>
          <a:p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6DC6C34-3E36-2709-E1EF-7496B2D3D6E1}"/>
              </a:ext>
            </a:extLst>
          </p:cNvPr>
          <p:cNvSpPr txBox="1">
            <a:spLocks/>
          </p:cNvSpPr>
          <p:nvPr/>
        </p:nvSpPr>
        <p:spPr>
          <a:xfrm>
            <a:off x="5470914" y="1254274"/>
            <a:ext cx="2728069" cy="184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Third Row: 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[2][0]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[2][1]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[2][2]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8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49" y="385300"/>
            <a:ext cx="7374219" cy="744300"/>
          </a:xfrm>
        </p:spPr>
        <p:txBody>
          <a:bodyPr/>
          <a:lstStyle/>
          <a:p>
            <a:r>
              <a:rPr lang="en-US"/>
              <a:t>Win – Row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Notice that each row win have the same row number (first index)</a:t>
            </a:r>
          </a:p>
          <a:p>
            <a:r>
              <a:rPr lang="en-US"/>
              <a:t>Hence loop through each </a:t>
            </a:r>
            <a:r>
              <a:rPr lang="en-US" u="sng"/>
              <a:t>row first</a:t>
            </a:r>
            <a:r>
              <a:rPr lang="en-US"/>
              <a:t> then the </a:t>
            </a:r>
            <a:r>
              <a:rPr lang="en-US" u="sng"/>
              <a:t>column</a:t>
            </a:r>
            <a:r>
              <a:rPr lang="en-US"/>
              <a:t> to check for a row win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97481-0FB6-8848-8696-87C4A2C60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0" t="37379" r="17665" b="21824"/>
          <a:stretch/>
        </p:blipFill>
        <p:spPr>
          <a:xfrm>
            <a:off x="1177078" y="2332455"/>
            <a:ext cx="6789844" cy="24257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639C61-F584-DCD9-53E6-C09EA86FCEDE}"/>
              </a:ext>
            </a:extLst>
          </p:cNvPr>
          <p:cNvSpPr/>
          <p:nvPr/>
        </p:nvSpPr>
        <p:spPr>
          <a:xfrm>
            <a:off x="1618344" y="2774670"/>
            <a:ext cx="500742" cy="215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D2A0B6-EEBF-6A8E-BF33-B40D466C21B0}"/>
              </a:ext>
            </a:extLst>
          </p:cNvPr>
          <p:cNvSpPr/>
          <p:nvPr/>
        </p:nvSpPr>
        <p:spPr>
          <a:xfrm>
            <a:off x="1981201" y="3216885"/>
            <a:ext cx="500742" cy="215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1644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– Column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679" y="1251248"/>
            <a:ext cx="2534975" cy="1841765"/>
          </a:xfrm>
        </p:spPr>
        <p:txBody>
          <a:bodyPr/>
          <a:lstStyle/>
          <a:p>
            <a:r>
              <a:rPr lang="en-US"/>
              <a:t>First Column: 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[0][0]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[1][0]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[2][0]</a:t>
            </a:r>
          </a:p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132DAB5-CD4C-7C10-268A-5B764773589E}"/>
              </a:ext>
            </a:extLst>
          </p:cNvPr>
          <p:cNvSpPr txBox="1">
            <a:spLocks/>
          </p:cNvSpPr>
          <p:nvPr/>
        </p:nvSpPr>
        <p:spPr>
          <a:xfrm>
            <a:off x="2968324" y="1254274"/>
            <a:ext cx="2358920" cy="1841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Second Column: 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[0][1]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[1][1]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[2][1]</a:t>
            </a:r>
          </a:p>
          <a:p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6DC6C34-3E36-2709-E1EF-7496B2D3D6E1}"/>
              </a:ext>
            </a:extLst>
          </p:cNvPr>
          <p:cNvSpPr txBox="1">
            <a:spLocks/>
          </p:cNvSpPr>
          <p:nvPr/>
        </p:nvSpPr>
        <p:spPr>
          <a:xfrm>
            <a:off x="5470914" y="1254274"/>
            <a:ext cx="2728069" cy="1841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◦"/>
              <a:defRPr sz="16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Third Column: 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[0][2]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[1][2]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[2][2]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F7190-23DE-405F-DBE8-05CBBD2142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4" t="38159" r="57822" b="34560"/>
          <a:stretch/>
        </p:blipFill>
        <p:spPr>
          <a:xfrm>
            <a:off x="448727" y="3168802"/>
            <a:ext cx="2375927" cy="14031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1A50DC-1046-966C-B4DD-6D0B5EE2B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32" t="52194" r="57102" b="20544"/>
          <a:stretch/>
        </p:blipFill>
        <p:spPr>
          <a:xfrm>
            <a:off x="3138640" y="3168802"/>
            <a:ext cx="2375926" cy="14031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B5494F-9E43-2F73-D3C1-B81C535BE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36" t="38392" r="56581" b="34327"/>
          <a:stretch/>
        </p:blipFill>
        <p:spPr>
          <a:xfrm>
            <a:off x="5823057" y="3168802"/>
            <a:ext cx="2375926" cy="140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52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49" y="385300"/>
            <a:ext cx="7374219" cy="744300"/>
          </a:xfrm>
        </p:spPr>
        <p:txBody>
          <a:bodyPr/>
          <a:lstStyle/>
          <a:p>
            <a:r>
              <a:rPr lang="en-US"/>
              <a:t>Win – Column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803508" cy="3622525"/>
          </a:xfrm>
        </p:spPr>
        <p:txBody>
          <a:bodyPr/>
          <a:lstStyle/>
          <a:p>
            <a:r>
              <a:rPr lang="en-US"/>
              <a:t>Notice that each row win have the same column number (second index)</a:t>
            </a:r>
          </a:p>
          <a:p>
            <a:r>
              <a:rPr lang="en-US"/>
              <a:t>Hence loop through each </a:t>
            </a:r>
            <a:r>
              <a:rPr lang="en-US" u="sng"/>
              <a:t>column first</a:t>
            </a:r>
            <a:r>
              <a:rPr lang="en-US"/>
              <a:t> then the </a:t>
            </a:r>
            <a:r>
              <a:rPr lang="en-US" u="sng"/>
              <a:t>row</a:t>
            </a:r>
            <a:r>
              <a:rPr lang="en-US"/>
              <a:t> to check for a column win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949C23-9D6B-FAC2-2ABA-51F455FD94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6" t="27578" r="14616" b="24386"/>
          <a:stretch/>
        </p:blipFill>
        <p:spPr>
          <a:xfrm>
            <a:off x="1146936" y="2287467"/>
            <a:ext cx="6376333" cy="25893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52BFB0-3A54-045A-57D8-3367C7153F6C}"/>
              </a:ext>
            </a:extLst>
          </p:cNvPr>
          <p:cNvSpPr/>
          <p:nvPr/>
        </p:nvSpPr>
        <p:spPr>
          <a:xfrm>
            <a:off x="1444173" y="3051023"/>
            <a:ext cx="500742" cy="215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752465-A607-7CCB-380C-BF5C33DDB602}"/>
              </a:ext>
            </a:extLst>
          </p:cNvPr>
          <p:cNvSpPr/>
          <p:nvPr/>
        </p:nvSpPr>
        <p:spPr>
          <a:xfrm>
            <a:off x="1763488" y="3444323"/>
            <a:ext cx="500742" cy="215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6993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– Decreasing Diagonal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Wins: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[0][0]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[1][1]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[2][2]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Notice that both the row and column number are the same!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DAF39-EEE3-E346-AE7A-39078CC0E0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44" t="43748" r="64102" b="33738"/>
          <a:stretch/>
        </p:blipFill>
        <p:spPr>
          <a:xfrm>
            <a:off x="3457758" y="1590524"/>
            <a:ext cx="3948792" cy="229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889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49" y="385300"/>
            <a:ext cx="7374219" cy="744300"/>
          </a:xfrm>
        </p:spPr>
        <p:txBody>
          <a:bodyPr/>
          <a:lstStyle/>
          <a:p>
            <a:r>
              <a:rPr lang="en-US"/>
              <a:t>Win – Decreasing Diagonal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803508" cy="3622525"/>
          </a:xfrm>
        </p:spPr>
        <p:txBody>
          <a:bodyPr/>
          <a:lstStyle/>
          <a:p>
            <a:r>
              <a:rPr lang="en-US"/>
              <a:t>Row index is equals to the column index </a:t>
            </a:r>
          </a:p>
          <a:p>
            <a:r>
              <a:rPr lang="en-US"/>
              <a:t>Hence loop through a </a:t>
            </a:r>
            <a:r>
              <a:rPr lang="en-US" u="sng"/>
              <a:t>common index</a:t>
            </a:r>
          </a:p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2BFB0-3A54-045A-57D8-3367C7153F6C}"/>
              </a:ext>
            </a:extLst>
          </p:cNvPr>
          <p:cNvSpPr/>
          <p:nvPr/>
        </p:nvSpPr>
        <p:spPr>
          <a:xfrm>
            <a:off x="1444173" y="3051023"/>
            <a:ext cx="500742" cy="215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752465-A607-7CCB-380C-BF5C33DDB602}"/>
              </a:ext>
            </a:extLst>
          </p:cNvPr>
          <p:cNvSpPr/>
          <p:nvPr/>
        </p:nvSpPr>
        <p:spPr>
          <a:xfrm>
            <a:off x="1763488" y="3444323"/>
            <a:ext cx="500742" cy="215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4A826-5B72-8FB6-3DB9-44E4E9408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94" t="25538" r="18889" b="35459"/>
          <a:stretch/>
        </p:blipFill>
        <p:spPr>
          <a:xfrm>
            <a:off x="1163727" y="2407178"/>
            <a:ext cx="6816546" cy="22895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AF2FEE-1EFA-21BD-DABA-9AC27447E77F}"/>
              </a:ext>
            </a:extLst>
          </p:cNvPr>
          <p:cNvSpPr/>
          <p:nvPr/>
        </p:nvSpPr>
        <p:spPr>
          <a:xfrm>
            <a:off x="1444173" y="3283335"/>
            <a:ext cx="439054" cy="215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4458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– Increasing Diagonal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Wins: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[0][2]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[1][1]</a:t>
            </a:r>
          </a:p>
          <a:p>
            <a:pPr lvl="1"/>
            <a:r>
              <a:rPr lang="en-US" err="1"/>
              <a:t>nested_list</a:t>
            </a:r>
            <a:r>
              <a:rPr lang="en-US"/>
              <a:t>[2][0]</a:t>
            </a:r>
          </a:p>
          <a:p>
            <a:pPr lvl="1"/>
            <a:endParaRPr lang="en-US"/>
          </a:p>
          <a:p>
            <a:endParaRPr lang="en-US"/>
          </a:p>
          <a:p>
            <a:pPr marL="127000" indent="0">
              <a:buNone/>
            </a:pPr>
            <a:endParaRPr lang="en-US"/>
          </a:p>
          <a:p>
            <a:r>
              <a:rPr lang="en-US"/>
              <a:t>Notice that </a:t>
            </a:r>
            <a:r>
              <a:rPr lang="en-US" err="1"/>
              <a:t>rowNumber</a:t>
            </a:r>
            <a:r>
              <a:rPr lang="en-US"/>
              <a:t> + </a:t>
            </a:r>
            <a:r>
              <a:rPr lang="en-US" err="1"/>
              <a:t>columnNumber</a:t>
            </a:r>
            <a:r>
              <a:rPr lang="en-US"/>
              <a:t> = 2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A741D-9B60-D55B-5116-1669EDDC85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6" t="42393" r="63718" b="32308"/>
          <a:stretch/>
        </p:blipFill>
        <p:spPr>
          <a:xfrm>
            <a:off x="3526211" y="1427981"/>
            <a:ext cx="3880339" cy="24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 – Increasing Diagonal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Column Number = 2 – Row Number</a:t>
            </a:r>
          </a:p>
          <a:p>
            <a:r>
              <a:rPr lang="en-US"/>
              <a:t>Hence loop through a </a:t>
            </a:r>
            <a:r>
              <a:rPr lang="en-US" u="sng"/>
              <a:t>common index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F4AB2-E25D-4B66-EAA4-C1EB6671B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85" t="19373" r="19001" b="39829"/>
          <a:stretch/>
        </p:blipFill>
        <p:spPr>
          <a:xfrm>
            <a:off x="912217" y="2189825"/>
            <a:ext cx="7319566" cy="25600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286EF5-F01C-1652-3E72-DA22DAC274B1}"/>
              </a:ext>
            </a:extLst>
          </p:cNvPr>
          <p:cNvSpPr/>
          <p:nvPr/>
        </p:nvSpPr>
        <p:spPr>
          <a:xfrm>
            <a:off x="1226459" y="3159880"/>
            <a:ext cx="500742" cy="215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67882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DE995C-BC2B-13F6-6807-BFF83444C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20FA3C-0BFF-FDD0-C239-6F0511C1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50" y="385300"/>
            <a:ext cx="7123675" cy="744300"/>
          </a:xfrm>
        </p:spPr>
        <p:txBody>
          <a:bodyPr/>
          <a:lstStyle/>
          <a:p>
            <a:r>
              <a:rPr lang="en">
                <a:solidFill>
                  <a:schemeClr val="bg1"/>
                </a:solidFill>
              </a:rPr>
              <a:t>OOP Examples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19EF9-B7A3-0C10-938A-659CC302A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51" y="1254275"/>
            <a:ext cx="6972534" cy="3889200"/>
          </a:xfrm>
        </p:spPr>
        <p:txBody>
          <a:bodyPr/>
          <a:lstStyle/>
          <a:p>
            <a:r>
              <a:rPr lang="en-GB"/>
              <a:t>Take for example a Person </a:t>
            </a:r>
            <a:r>
              <a:rPr lang="en-GB" b="1" u="sng"/>
              <a:t>class</a:t>
            </a:r>
            <a:r>
              <a:rPr lang="en-GB"/>
              <a:t>: </a:t>
            </a:r>
          </a:p>
          <a:p>
            <a:pPr lvl="1"/>
            <a:r>
              <a:rPr lang="en-GB"/>
              <a:t>Each person has certain </a:t>
            </a:r>
            <a:r>
              <a:rPr lang="en-GB" b="1" u="sng"/>
              <a:t>attributes</a:t>
            </a:r>
            <a:r>
              <a:rPr lang="en-GB"/>
              <a:t>:</a:t>
            </a:r>
          </a:p>
          <a:p>
            <a:pPr lvl="2"/>
            <a:r>
              <a:rPr lang="en-GB"/>
              <a:t>Name</a:t>
            </a:r>
          </a:p>
          <a:p>
            <a:pPr lvl="2"/>
            <a:r>
              <a:rPr lang="en-GB"/>
              <a:t>Age</a:t>
            </a:r>
          </a:p>
          <a:p>
            <a:pPr lvl="2"/>
            <a:r>
              <a:rPr lang="en-GB"/>
              <a:t>Identification Number</a:t>
            </a:r>
          </a:p>
          <a:p>
            <a:pPr lvl="1"/>
            <a:r>
              <a:rPr lang="en-GB"/>
              <a:t>Each person also has certain </a:t>
            </a:r>
            <a:r>
              <a:rPr lang="en-GB" b="1" u="sng"/>
              <a:t>behaviours (methods)</a:t>
            </a:r>
            <a:r>
              <a:rPr lang="en-GB"/>
              <a:t>:</a:t>
            </a:r>
          </a:p>
          <a:p>
            <a:pPr lvl="2"/>
            <a:r>
              <a:rPr lang="en-GB"/>
              <a:t>walk()</a:t>
            </a:r>
          </a:p>
          <a:p>
            <a:pPr lvl="2"/>
            <a:r>
              <a:rPr lang="en-GB"/>
              <a:t>talk()</a:t>
            </a:r>
          </a:p>
          <a:p>
            <a:pPr lvl="2"/>
            <a:r>
              <a:rPr lang="en-GB"/>
              <a:t>work()</a:t>
            </a:r>
          </a:p>
          <a:p>
            <a:pPr lvl="2"/>
            <a:r>
              <a:rPr lang="en-GB"/>
              <a:t>study() </a:t>
            </a:r>
            <a:r>
              <a:rPr lang="en-GB">
                <a:sym typeface="Wingdings" panose="05000000000000000000" pitchFamily="2" charset="2"/>
              </a:rPr>
              <a:t></a:t>
            </a:r>
          </a:p>
          <a:p>
            <a:pPr lvl="2"/>
            <a:endParaRPr lang="en-GB"/>
          </a:p>
        </p:txBody>
      </p:sp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67D82713-2EB7-F5A0-6657-E7C239F65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4572" y="2775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592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Swapping Players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Returning the next player’s turn given the current player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82A39D-924F-7873-9E8D-DC7C7644E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36695" r="45769" b="32307"/>
          <a:stretch/>
        </p:blipFill>
        <p:spPr>
          <a:xfrm>
            <a:off x="1556240" y="1966687"/>
            <a:ext cx="6031520" cy="268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13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Printing the Board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Printing out the contents of the board by:</a:t>
            </a:r>
          </a:p>
          <a:p>
            <a:pPr lvl="1"/>
            <a:r>
              <a:rPr lang="en-US"/>
              <a:t>Looping through each row</a:t>
            </a:r>
          </a:p>
          <a:p>
            <a:pPr lvl="1"/>
            <a:r>
              <a:rPr lang="en-US"/>
              <a:t>Printing out the items</a:t>
            </a:r>
          </a:p>
          <a:p>
            <a:pPr lvl="1"/>
            <a:r>
              <a:rPr lang="en-US" u="sng"/>
              <a:t>print()</a:t>
            </a:r>
            <a:r>
              <a:rPr lang="en-US"/>
              <a:t> statement at the end goes to the next line for the next row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1AF59-7708-E0B0-108F-0776D3AB1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46" t="37151" r="19001" b="29801"/>
          <a:stretch/>
        </p:blipFill>
        <p:spPr>
          <a:xfrm>
            <a:off x="1288835" y="2982681"/>
            <a:ext cx="6566330" cy="1963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08F2D8-7546-EE48-F766-50C5F1D61FAD}"/>
              </a:ext>
            </a:extLst>
          </p:cNvPr>
          <p:cNvSpPr/>
          <p:nvPr/>
        </p:nvSpPr>
        <p:spPr>
          <a:xfrm>
            <a:off x="2119087" y="4567043"/>
            <a:ext cx="783769" cy="287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89123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the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Calling out the function to create the board: self.&lt;method&gt;()</a:t>
            </a:r>
          </a:p>
          <a:p>
            <a:r>
              <a:rPr lang="en-US"/>
              <a:t>String formatting using .format()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3B5D7-18AF-272F-AC25-980372683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8" t="33960" r="21026" b="32307"/>
          <a:stretch/>
        </p:blipFill>
        <p:spPr>
          <a:xfrm>
            <a:off x="824418" y="2418767"/>
            <a:ext cx="7495164" cy="222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335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the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You can assign values to multiple variables at the same time using a comma in between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29E5A-0036-1460-9B9F-AA297AE14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1" t="35100" r="26282" b="52266"/>
          <a:stretch/>
        </p:blipFill>
        <p:spPr>
          <a:xfrm>
            <a:off x="293077" y="3646043"/>
            <a:ext cx="8629720" cy="11038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335480-255B-CFEA-8E08-5361FE157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5" t="44215" r="61923" b="20457"/>
          <a:stretch/>
        </p:blipFill>
        <p:spPr>
          <a:xfrm>
            <a:off x="6551301" y="1924219"/>
            <a:ext cx="1710497" cy="1597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38BD63-9949-54C8-9B1B-ADD1DF31A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26" t="52877" r="46282" b="35499"/>
          <a:stretch/>
        </p:blipFill>
        <p:spPr>
          <a:xfrm>
            <a:off x="293077" y="2272811"/>
            <a:ext cx="2989385" cy="5978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2F3A3A-F76F-A9E3-C4D4-BFFFC79F37A5}"/>
              </a:ext>
            </a:extLst>
          </p:cNvPr>
          <p:cNvSpPr/>
          <p:nvPr/>
        </p:nvSpPr>
        <p:spPr>
          <a:xfrm>
            <a:off x="322107" y="3675072"/>
            <a:ext cx="1101969" cy="24318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E52BA3-CB98-4A27-8C53-1F9CD613B0E0}"/>
              </a:ext>
            </a:extLst>
          </p:cNvPr>
          <p:cNvCxnSpPr>
            <a:cxnSpLocks/>
          </p:cNvCxnSpPr>
          <p:nvPr/>
        </p:nvCxnSpPr>
        <p:spPr>
          <a:xfrm flipV="1">
            <a:off x="873091" y="2641600"/>
            <a:ext cx="9111" cy="1033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62FF46-B443-98DA-AC7C-C7EC37DF9275}"/>
              </a:ext>
            </a:extLst>
          </p:cNvPr>
          <p:cNvCxnSpPr>
            <a:cxnSpLocks/>
          </p:cNvCxnSpPr>
          <p:nvPr/>
        </p:nvCxnSpPr>
        <p:spPr>
          <a:xfrm>
            <a:off x="2280608" y="2641600"/>
            <a:ext cx="658535" cy="1850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6C6050-ED3A-CCDF-05C1-DC3DD4B9F20C}"/>
              </a:ext>
            </a:extLst>
          </p:cNvPr>
          <p:cNvCxnSpPr>
            <a:cxnSpLocks/>
          </p:cNvCxnSpPr>
          <p:nvPr/>
        </p:nvCxnSpPr>
        <p:spPr>
          <a:xfrm>
            <a:off x="2977946" y="2641599"/>
            <a:ext cx="1702922" cy="1850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47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Starting the Program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Breaking out of the while loop when it is a draw </a:t>
            </a:r>
            <a:r>
              <a:rPr lang="en-US">
                <a:sym typeface="Wingdings" panose="05000000000000000000" pitchFamily="2" charset="2"/>
              </a:rPr>
              <a:t> game ends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DCAAC-79F5-1237-F00F-BE0EB8CDC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8" t="41709" r="15897" b="27521"/>
          <a:stretch/>
        </p:blipFill>
        <p:spPr>
          <a:xfrm>
            <a:off x="568982" y="2034831"/>
            <a:ext cx="8006035" cy="208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370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D83BAD-FFDA-32F7-F0EE-72A33BDF46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02F865-8258-4775-647F-B0731877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49" y="385300"/>
            <a:ext cx="7526619" cy="728392"/>
          </a:xfrm>
        </p:spPr>
        <p:txBody>
          <a:bodyPr/>
          <a:lstStyle/>
          <a:p>
            <a:r>
              <a:rPr lang="en-US"/>
              <a:t>You have Completed the Program!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341F4-84B6-8476-BC00-1A644E48D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49" y="1254275"/>
            <a:ext cx="7092307" cy="3622525"/>
          </a:xfrm>
        </p:spPr>
        <p:txBody>
          <a:bodyPr/>
          <a:lstStyle/>
          <a:p>
            <a:r>
              <a:rPr lang="en-US"/>
              <a:t>Run the program and play with your friends!</a:t>
            </a:r>
          </a:p>
          <a:p>
            <a:r>
              <a:rPr lang="en-US"/>
              <a:t>The index to use in the Tic Tac Toe are from 1 – 3, not index in Programming!  </a:t>
            </a:r>
          </a:p>
        </p:txBody>
      </p:sp>
    </p:spTree>
    <p:extLst>
      <p:ext uri="{BB962C8B-B14F-4D97-AF65-F5344CB8AC3E}">
        <p14:creationId xmlns:p14="http://schemas.microsoft.com/office/powerpoint/2010/main" val="176702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DE995C-BC2B-13F6-6807-BFF83444CB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20FA3C-0BFF-FDD0-C239-6F0511C15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50" y="385300"/>
            <a:ext cx="7123675" cy="744300"/>
          </a:xfrm>
        </p:spPr>
        <p:txBody>
          <a:bodyPr/>
          <a:lstStyle/>
          <a:p>
            <a:r>
              <a:rPr lang="en" sz="3600">
                <a:solidFill>
                  <a:schemeClr val="bg1"/>
                </a:solidFill>
              </a:rPr>
              <a:t>OOP Examples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F19EF9-B7A3-0C10-938A-659CC302A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351" y="1254275"/>
            <a:ext cx="6972534" cy="3889200"/>
          </a:xfrm>
        </p:spPr>
        <p:txBody>
          <a:bodyPr/>
          <a:lstStyle/>
          <a:p>
            <a:r>
              <a:rPr lang="en-GB"/>
              <a:t>Take for example a Car </a:t>
            </a:r>
            <a:r>
              <a:rPr lang="en-GB" b="1" u="sng"/>
              <a:t>class</a:t>
            </a:r>
            <a:r>
              <a:rPr lang="en-GB"/>
              <a:t>: </a:t>
            </a:r>
          </a:p>
          <a:p>
            <a:pPr lvl="1"/>
            <a:r>
              <a:rPr lang="en-GB"/>
              <a:t>Each car has certain </a:t>
            </a:r>
            <a:r>
              <a:rPr lang="en-GB" b="1" u="sng"/>
              <a:t>attributes</a:t>
            </a:r>
            <a:r>
              <a:rPr lang="en-GB"/>
              <a:t>:</a:t>
            </a:r>
          </a:p>
          <a:p>
            <a:pPr lvl="2"/>
            <a:r>
              <a:rPr lang="en-GB"/>
              <a:t>Brand</a:t>
            </a:r>
          </a:p>
          <a:p>
            <a:pPr lvl="2"/>
            <a:r>
              <a:rPr lang="en-GB"/>
              <a:t>Model</a:t>
            </a:r>
          </a:p>
          <a:p>
            <a:pPr lvl="2"/>
            <a:r>
              <a:rPr lang="en-GB"/>
              <a:t>Colour</a:t>
            </a:r>
          </a:p>
          <a:p>
            <a:pPr lvl="2"/>
            <a:r>
              <a:rPr lang="en-GB"/>
              <a:t>Price</a:t>
            </a:r>
          </a:p>
          <a:p>
            <a:pPr lvl="1"/>
            <a:r>
              <a:rPr lang="en-GB"/>
              <a:t>Each car also has certain </a:t>
            </a:r>
            <a:r>
              <a:rPr lang="en-GB" b="1" u="sng"/>
              <a:t>behaviours (methods)</a:t>
            </a:r>
            <a:r>
              <a:rPr lang="en-GB"/>
              <a:t>:</a:t>
            </a:r>
          </a:p>
          <a:p>
            <a:pPr lvl="2"/>
            <a:r>
              <a:rPr lang="en-GB" err="1"/>
              <a:t>start_engine</a:t>
            </a:r>
            <a:r>
              <a:rPr lang="en-GB"/>
              <a:t>()</a:t>
            </a:r>
          </a:p>
          <a:p>
            <a:pPr lvl="2"/>
            <a:r>
              <a:rPr lang="en-GB"/>
              <a:t>accelerate()</a:t>
            </a:r>
          </a:p>
          <a:p>
            <a:pPr lvl="2"/>
            <a:r>
              <a:rPr lang="en-GB"/>
              <a:t>stop()</a:t>
            </a:r>
          </a:p>
        </p:txBody>
      </p:sp>
      <p:pic>
        <p:nvPicPr>
          <p:cNvPr id="6" name="Graphic 5" descr="Car with solid fill">
            <a:extLst>
              <a:ext uri="{FF2B5EF4-FFF2-40B4-BE49-F238E27FC236}">
                <a16:creationId xmlns:a16="http://schemas.microsoft.com/office/drawing/2014/main" id="{C2ECBCE1-3EEF-9261-39A9-CABF4B8D2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7987" y="3874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3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3EB5-FBD8-911D-C49D-ACA19FDF3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C46D9E-F39F-29BE-6F7D-C5FEA4D79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990" y="2161820"/>
            <a:ext cx="8277300" cy="1159800"/>
          </a:xfrm>
        </p:spPr>
        <p:txBody>
          <a:bodyPr/>
          <a:lstStyle/>
          <a:p>
            <a:r>
              <a:rPr lang="en-US"/>
              <a:t>Classes, Attributes &amp; Objects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12B6513-9F5F-7BBD-D76D-F45166F9DE9E}"/>
              </a:ext>
            </a:extLst>
          </p:cNvPr>
          <p:cNvSpPr txBox="1">
            <a:spLocks/>
          </p:cNvSpPr>
          <p:nvPr/>
        </p:nvSpPr>
        <p:spPr>
          <a:xfrm>
            <a:off x="203356" y="1722741"/>
            <a:ext cx="8277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sz="3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960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33327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4E7687-AEED-EF84-DF90-D8EE6DE0C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CD6470-91E5-9196-5C0B-EA76585E70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What are Classes, Attributes &amp; Objects?</a:t>
            </a:r>
          </a:p>
        </p:txBody>
      </p:sp>
    </p:spTree>
    <p:extLst>
      <p:ext uri="{BB962C8B-B14F-4D97-AF65-F5344CB8AC3E}">
        <p14:creationId xmlns:p14="http://schemas.microsoft.com/office/powerpoint/2010/main" val="631042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4A2DC9-C0A7-C7D9-5AA4-7833B9A37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1E3A70-4690-6991-BB63-0577FAC0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AFFBFB-0973-D59E-4F48-62D3B91A8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Classes are blueprints for creating objects</a:t>
            </a:r>
          </a:p>
          <a:p>
            <a:pPr lvl="1"/>
            <a:r>
              <a:rPr lang="en-US"/>
              <a:t>E.g., Person is a blueprint that can represent John</a:t>
            </a:r>
          </a:p>
          <a:p>
            <a:r>
              <a:rPr lang="en-US"/>
              <a:t>Classes </a:t>
            </a:r>
            <a:r>
              <a:rPr lang="en-US" u="sng"/>
              <a:t>create a structure for attributes</a:t>
            </a:r>
            <a:r>
              <a:rPr lang="en-US"/>
              <a:t> and </a:t>
            </a:r>
            <a:r>
              <a:rPr lang="en-US" u="sng"/>
              <a:t>define methods for objects</a:t>
            </a:r>
          </a:p>
          <a:p>
            <a:r>
              <a:rPr lang="en-US"/>
              <a:t>Attributes: characteristics that an object holds; variables to store data within an object</a:t>
            </a:r>
          </a:p>
          <a:p>
            <a:pPr lvl="1"/>
            <a:r>
              <a:rPr lang="en-US"/>
              <a:t>E.g., Person(Name, Age, ID)</a:t>
            </a:r>
          </a:p>
        </p:txBody>
      </p:sp>
    </p:spTree>
    <p:extLst>
      <p:ext uri="{BB962C8B-B14F-4D97-AF65-F5344CB8AC3E}">
        <p14:creationId xmlns:p14="http://schemas.microsoft.com/office/powerpoint/2010/main" val="2407696677"/>
      </p:ext>
    </p:extLst>
  </p:cSld>
  <p:clrMapOvr>
    <a:masterClrMapping/>
  </p:clrMapOvr>
</p:sld>
</file>

<file path=ppt/theme/theme1.xml><?xml version="1.0" encoding="utf-8"?>
<a:theme xmlns:a="http://schemas.openxmlformats.org/drawingml/2006/main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E7E4D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9552dbef-7a6a-4b43-9b20-c56e2880b8c9" xsi:nil="true"/>
    <_ip_UnifiedCompliancePolicyProperties xmlns="http://schemas.microsoft.com/sharepoint/v3" xsi:nil="true"/>
    <lcf76f155ced4ddcb4097134ff3c332f xmlns="d1614107-ae4f-47f4-bd5a-efe9e73da51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D2ECC8953ED94FB6100FC93AFEDD27" ma:contentTypeVersion="15" ma:contentTypeDescription="Create a new document." ma:contentTypeScope="" ma:versionID="bed54605aeff707b69e8a5867290084f">
  <xsd:schema xmlns:xsd="http://www.w3.org/2001/XMLSchema" xmlns:xs="http://www.w3.org/2001/XMLSchema" xmlns:p="http://schemas.microsoft.com/office/2006/metadata/properties" xmlns:ns1="http://schemas.microsoft.com/sharepoint/v3" xmlns:ns2="9552dbef-7a6a-4b43-9b20-c56e2880b8c9" xmlns:ns3="d1614107-ae4f-47f4-bd5a-efe9e73da514" targetNamespace="http://schemas.microsoft.com/office/2006/metadata/properties" ma:root="true" ma:fieldsID="460f51ceb2ce7ac07a632d1c4da6138e" ns1:_="" ns2:_="" ns3:_="">
    <xsd:import namespace="http://schemas.microsoft.com/sharepoint/v3"/>
    <xsd:import namespace="9552dbef-7a6a-4b43-9b20-c56e2880b8c9"/>
    <xsd:import namespace="d1614107-ae4f-47f4-bd5a-efe9e73da514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2dbef-7a6a-4b43-9b20-c56e2880b8c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de1c7d84-3f6f-4e6b-bae9-d021bb3c5278}" ma:internalName="TaxCatchAll" ma:showField="CatchAllData" ma:web="9552dbef-7a6a-4b43-9b20-c56e2880b8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614107-ae4f-47f4-bd5a-efe9e73da5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9677b16-c5f4-496b-b09b-a25880eeb70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9CFAE3-4190-4834-8648-14896187191C}">
  <ds:schemaRefs>
    <ds:schemaRef ds:uri="9552dbef-7a6a-4b43-9b20-c56e2880b8c9"/>
    <ds:schemaRef ds:uri="d1614107-ae4f-47f4-bd5a-efe9e73da5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2B90577-D2EC-4393-85AA-80FBD8A718B6}">
  <ds:schemaRefs>
    <ds:schemaRef ds:uri="9552dbef-7a6a-4b43-9b20-c56e2880b8c9"/>
    <ds:schemaRef ds:uri="d1614107-ae4f-47f4-bd5a-efe9e73da5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BE92F74-820D-4E38-B844-00472D98DB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55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Silvia template</vt:lpstr>
      <vt:lpstr>OOP with Python</vt:lpstr>
      <vt:lpstr>What's covered?</vt:lpstr>
      <vt:lpstr>What is OOP?</vt:lpstr>
      <vt:lpstr>What is OOP?</vt:lpstr>
      <vt:lpstr>OOP Examples</vt:lpstr>
      <vt:lpstr>OOP Examples</vt:lpstr>
      <vt:lpstr>Classes, Attributes &amp; Objects</vt:lpstr>
      <vt:lpstr>What are Classes, Attributes &amp; Objects?</vt:lpstr>
      <vt:lpstr>Classes</vt:lpstr>
      <vt:lpstr>Attributes</vt:lpstr>
      <vt:lpstr>Objects</vt:lpstr>
      <vt:lpstr>How do we code it out?</vt:lpstr>
      <vt:lpstr>Classes</vt:lpstr>
      <vt:lpstr>What is a Constructor?</vt:lpstr>
      <vt:lpstr>Creating an object</vt:lpstr>
      <vt:lpstr>What is a Method?</vt:lpstr>
      <vt:lpstr>Methods (How do you call them?)</vt:lpstr>
      <vt:lpstr>Accessing Object Attributes</vt:lpstr>
      <vt:lpstr>Modifying Object Attributes</vt:lpstr>
      <vt:lpstr>Encapsulation</vt:lpstr>
      <vt:lpstr>Encapsulation</vt:lpstr>
      <vt:lpstr>Protection Levels</vt:lpstr>
      <vt:lpstr>Protection Levels</vt:lpstr>
      <vt:lpstr>Activities!</vt:lpstr>
      <vt:lpstr>Exercise 1 💪</vt:lpstr>
      <vt:lpstr>Exercise 1 💪</vt:lpstr>
      <vt:lpstr>Exercise 2 💪💪</vt:lpstr>
      <vt:lpstr>Exercise 2 💪💪</vt:lpstr>
      <vt:lpstr>Exercise 3 💪💪💪</vt:lpstr>
      <vt:lpstr>Exercise 3 💪💪💪</vt:lpstr>
      <vt:lpstr>BREAK TIME!</vt:lpstr>
      <vt:lpstr>Surprise Project </vt:lpstr>
      <vt:lpstr>But before that…</vt:lpstr>
      <vt:lpstr>Creating New Python File</vt:lpstr>
      <vt:lpstr>Go to the Repository</vt:lpstr>
      <vt:lpstr>Copy &amp; Paste the Code</vt:lpstr>
      <vt:lpstr>Let’s get CODING</vt:lpstr>
      <vt:lpstr>Initializing self.board</vt:lpstr>
      <vt:lpstr>Creating the Board</vt:lpstr>
      <vt:lpstr>Randomizing the First Player</vt:lpstr>
      <vt:lpstr>Adding Player Spot onto the Board</vt:lpstr>
      <vt:lpstr>Win – Row </vt:lpstr>
      <vt:lpstr>Win – Row </vt:lpstr>
      <vt:lpstr>Win – Column</vt:lpstr>
      <vt:lpstr>Win – Column </vt:lpstr>
      <vt:lpstr>Win – Decreasing Diagonal</vt:lpstr>
      <vt:lpstr>Win – Decreasing Diagonal </vt:lpstr>
      <vt:lpstr>Win – Increasing Diagonal</vt:lpstr>
      <vt:lpstr>Win – Increasing Diagonal</vt:lpstr>
      <vt:lpstr>Swapping Players</vt:lpstr>
      <vt:lpstr>Printing the Board</vt:lpstr>
      <vt:lpstr>Starting the Program</vt:lpstr>
      <vt:lpstr>Starting the Program</vt:lpstr>
      <vt:lpstr>Starting the Program</vt:lpstr>
      <vt:lpstr>You have Completed the Program!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page</dc:title>
  <cp:revision>1</cp:revision>
  <dcterms:modified xsi:type="dcterms:W3CDTF">2023-06-02T11:25:13Z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0x010100B2D2ECC8953ED94FB6100FC93AFEDD27</vt:lpwstr>
  </property>
  <property fmtid="{D5CDD505-2E9C-101B-9397-08002B2CF9AE}" pid="3" name="MediaServiceImageTags">
    <vt:lpwstr/>
  </property>
</Properties>
</file>